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IBM Plex Sans"/>
      <p:regular r:id="rId35"/>
      <p:bold r:id="rId36"/>
      <p:italic r:id="rId37"/>
      <p:boldItalic r:id="rId38"/>
    </p:embeddedFont>
    <p:embeddedFont>
      <p:font typeface="Proxima Nova"/>
      <p:regular r:id="rId39"/>
      <p:bold r:id="rId40"/>
      <p:italic r:id="rId41"/>
      <p:boldItalic r:id="rId42"/>
    </p:embeddedFont>
    <p:embeddedFont>
      <p:font typeface="Open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99">
          <p15:clr>
            <a:srgbClr val="A4A3A4"/>
          </p15:clr>
        </p15:guide>
        <p15:guide id="2" orient="horz" pos="1334">
          <p15:clr>
            <a:srgbClr val="A4A3A4"/>
          </p15:clr>
        </p15:guide>
        <p15:guide id="3" orient="horz" pos="413">
          <p15:clr>
            <a:srgbClr val="A4A3A4"/>
          </p15:clr>
        </p15:guide>
        <p15:guide id="4" orient="horz" pos="3118">
          <p15:clr>
            <a:srgbClr val="A4A3A4"/>
          </p15:clr>
        </p15:guide>
        <p15:guide id="5" orient="horz" pos="1293">
          <p15:clr>
            <a:srgbClr val="A4A3A4"/>
          </p15:clr>
        </p15:guide>
        <p15:guide id="6" pos="2872">
          <p15:clr>
            <a:srgbClr val="A4A3A4"/>
          </p15:clr>
        </p15:guide>
        <p15:guide id="7" pos="3553">
          <p15:clr>
            <a:srgbClr val="A4A3A4"/>
          </p15:clr>
        </p15:guide>
      </p15:sldGuideLst>
    </p:ext>
    <p:ext uri="GoogleSlidesCustomDataVersion2">
      <go:slidesCustomData xmlns:go="http://customooxmlschemas.google.com/" r:id="rId47" roundtripDataSignature="AMtx7mjUoZmuTCkEBHrf64Gj9rk+2E3W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99" orient="horz"/>
        <p:guide pos="1334" orient="horz"/>
        <p:guide pos="413" orient="horz"/>
        <p:guide pos="3118" orient="horz"/>
        <p:guide pos="1293" orient="horz"/>
        <p:guide pos="2872"/>
        <p:guide pos="355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20" Type="http://schemas.openxmlformats.org/officeDocument/2006/relationships/slide" Target="slides/slide15.xml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-regular.fntdata"/><Relationship Id="rId24" Type="http://schemas.openxmlformats.org/officeDocument/2006/relationships/slide" Target="slides/slide19.xml"/><Relationship Id="rId46" Type="http://schemas.openxmlformats.org/officeDocument/2006/relationships/font" Target="fonts/Open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IBMPlexSans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IBMPlexSans-italic.fntdata"/><Relationship Id="rId14" Type="http://schemas.openxmlformats.org/officeDocument/2006/relationships/slide" Target="slides/slide9.xml"/><Relationship Id="rId36" Type="http://schemas.openxmlformats.org/officeDocument/2006/relationships/font" Target="fonts/IBMPlexSans-bold.fntdata"/><Relationship Id="rId17" Type="http://schemas.openxmlformats.org/officeDocument/2006/relationships/slide" Target="slides/slide12.xml"/><Relationship Id="rId39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38" Type="http://schemas.openxmlformats.org/officeDocument/2006/relationships/font" Target="fonts/IBMPlex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memverge.com/MMCloud/latest/User%20Guide/Getting%20Started/opcenterui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memverge.com/MMCloud/latest/User%20Guide/Exploring%20MMCloud%20Features/SpotSurfer/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memverge.com/MMCloud/latest/User%20Guide/Exploring%20MMCloud%20Features/Waverider/waverider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rcsb.org/structure/7KTT" TargetMode="External"/><Relationship Id="rId3" Type="http://schemas.openxmlformats.org/officeDocument/2006/relationships/hyperlink" Target="https://www.rcsb.org/structure/7FC7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w63Rvhe32GHsTKeHLlufYHNuDxZLvg5tKL1MQjPdKsg/edit#slide=id.g28b00505104_0_1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the AppCapsule feature, OpCenter automatically moves a job running on a Spot Instance to a new Spot Instance if the first Spot Instance is reclaimed, as illustrated in the figure.</a:t>
            </a:r>
            <a:endParaRPr/>
          </a:p>
        </p:txBody>
      </p:sp>
      <p:sp>
        <p:nvSpPr>
          <p:cNvPr id="289" name="Google Shape;28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Opcenter: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https://docs.memverge.com/MMCloud/latest/User%20Guide/Getting%20Started/opcenterui/</a:t>
            </a:r>
            <a:r>
              <a:rPr lang="en-US"/>
              <a:t> </a:t>
            </a:r>
            <a:endParaRPr/>
          </a:p>
        </p:txBody>
      </p:sp>
      <p:sp>
        <p:nvSpPr>
          <p:cNvPr id="298" name="Google Shape;29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2af66719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2af6671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locked in to the vendor file system (e.g., seqera fusion file system lock-in)</a:t>
            </a:r>
            <a:endParaRPr/>
          </a:p>
        </p:txBody>
      </p:sp>
      <p:sp>
        <p:nvSpPr>
          <p:cNvPr id="306" name="Google Shape;306;g352af66719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jupyter on spot is cheap and efficient; </a:t>
            </a:r>
            <a:r>
              <a:rPr lang="en-US"/>
              <a:t>thus you could be running a ton of notebooks and analyses for a long time without incurring lots of hidden costs; </a:t>
            </a:r>
            <a:r>
              <a:rPr lang="en-US"/>
              <a:t> memverge's biggest customer Columbia University is a super user of this</a:t>
            </a:r>
            <a:endParaRPr/>
          </a:p>
        </p:txBody>
      </p:sp>
      <p:sp>
        <p:nvSpPr>
          <p:cNvPr id="313" name="Google Shape;31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https://docs.memverge.com/MMCloud/latest/User%20Guide/Exploring%20MMCloud%20Features/SpotSurfer/</a:t>
            </a:r>
            <a:r>
              <a:rPr lang="en-US"/>
              <a:t> </a:t>
            </a:r>
            <a:endParaRPr/>
          </a:p>
        </p:txBody>
      </p:sp>
      <p:sp>
        <p:nvSpPr>
          <p:cNvPr id="322" name="Google Shape;32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https://docs.memverge.com/MMCloud/latest/User%20Guide/Exploring%20MMCloud%20Features/Waverider/waverider/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When enabled, WaveRider allows OpCenter to optimize cloud resources by moving jobs as the resource demands change.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Resource utilization (CPU, memory and storage) is not constant while a job runs. Users face a difficult choice: over-provision and overpay, or under-provision and risk out-of-memory conditions. With WaveRider, users can start with a small virtual machine (VM) and dynamically migrate to bigger VMs (and back down to smaller VMs) as the application demands change during a complete job run.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Job migration is initiated in three ways: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Manual: migration initiated using CLI commands or the OpCenter web interface.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Policy-driven: migration triggered by rules-based policy configured per job (policy based on CPU and memory utilization thresholds).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Programmatic: migration executed at specific program breakpoints defined by job script.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7ktt -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https://www.rcsb.org/structure/7KTT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https://www.rcsb.org/structure/7FC7</a:t>
            </a:r>
            <a:r>
              <a:rPr lang="en-US"/>
              <a:t> 7FC</a:t>
            </a:r>
            <a:endParaRPr/>
          </a:p>
        </p:txBody>
      </p:sp>
      <p:sp>
        <p:nvSpPr>
          <p:cNvPr id="354" name="Google Shape;354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1d263cfd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51d263cfda_0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1d263cfda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51d263cfda_0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1d263cfda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1d263cfda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51d263cfda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351d263cfda_0_3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1d263cfd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51d263cfda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1d263cfd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351d263cfda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51d263cfda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51d263cfda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These are various ways in which seqera engineers helped me optimize compute for the pipelines I was running. Spot Instances: unused EC2 instances, which can reduce your Amazon EC2 costs significantly. On-Demand Instances: Pay for the instances that you use by the second, with a minimum of 60 seconds, with no long-term commitments or upfront payments.</a:t>
            </a:r>
            <a:endParaRPr/>
          </a:p>
          <a:p>
            <a:pPr indent="0" lvl="0" marL="177800" marR="152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16191F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Launched Memory Machine Cloud in December 2022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Deployed in 3 continents</a:t>
            </a:r>
            <a:endParaRPr/>
          </a:p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Dozens of Production Customers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1d263cfda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1d263cfda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my slide from a previous deck for seqera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https://docs.google.com/presentation/d/1w63Rvhe32GHsTKeHLlufYHNuDxZLvg5tKL1MQjPdKsg/edit#slide=id.g28b00505104_0_1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1d263cfda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Reduce the # of spot attempts under the hood. Error strategy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Retry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Ignore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Tell nextflow to go from spot to ondemand after 1 attempt so that resource consuming tasks can be done via ondemand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Spot Instances: unused EC2 instances, which can reduce your Amazon EC2 costs significantly. On-Demand Instances: Pay for the instances that you use by the second, with a minimum of 60 seconds, with no long-term commitments or upfront payments.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351d263cfda_0_5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51d263cfda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351d263cfd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It can be hard to forecast in advance exactly how much compute is needed for an NIH project.  The only commitment free options are expensive On-Demand instances or “unreliable” Spot instances.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EC2 Spot discounts are typically 50% or more vs. On-Demand, but interruption frequency can erode real savings as well as delay time to 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51d263cfda_0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we spotsurf, we take care of moving from spot to spot easy </a:t>
            </a:r>
            <a:endParaRPr/>
          </a:p>
        </p:txBody>
      </p:sp>
      <p:sp>
        <p:nvSpPr>
          <p:cNvPr id="282" name="Google Shape;28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9.png"/><Relationship Id="rId4" Type="http://schemas.openxmlformats.org/officeDocument/2006/relationships/hyperlink" Target="https://www.linkedin.com/company/memverge/mycompany/?viewAsMember=true" TargetMode="External"/><Relationship Id="rId11" Type="http://schemas.openxmlformats.org/officeDocument/2006/relationships/image" Target="../media/image7.png"/><Relationship Id="rId10" Type="http://schemas.openxmlformats.org/officeDocument/2006/relationships/hyperlink" Target="https://www.youtube.com/channel/UCa45sB6ga4WLpFZwaMOqdAw" TargetMode="External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hyperlink" Target="https://twitter.com/MemVerge" TargetMode="External"/><Relationship Id="rId7" Type="http://schemas.openxmlformats.org/officeDocument/2006/relationships/image" Target="../media/image15.png"/><Relationship Id="rId8" Type="http://schemas.openxmlformats.org/officeDocument/2006/relationships/hyperlink" Target="http://www.memverge.com/" TargetMode="Externa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6.jpg"/><Relationship Id="rId4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20.png"/><Relationship Id="rId4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22.png"/><Relationship Id="rId4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19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1.png"/><Relationship Id="rId4" Type="http://schemas.openxmlformats.org/officeDocument/2006/relationships/image" Target="../media/image14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1.png"/><Relationship Id="rId4" Type="http://schemas.openxmlformats.org/officeDocument/2006/relationships/image" Target="../media/image1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1.png"/><Relationship Id="rId4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1.png"/><Relationship Id="rId4" Type="http://schemas.openxmlformats.org/officeDocument/2006/relationships/image" Target="../media/image1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1.png"/><Relationship Id="rId4" Type="http://schemas.openxmlformats.org/officeDocument/2006/relationships/image" Target="../media/image14.jpg"/></Relationships>
</file>

<file path=ppt/slideLayouts/_rels/slideLayout25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channel/UCa45sB6ga4WLpFZwaMOqdAw" TargetMode="External"/><Relationship Id="rId10" Type="http://schemas.openxmlformats.org/officeDocument/2006/relationships/image" Target="../media/image13.png"/><Relationship Id="rId13" Type="http://schemas.openxmlformats.org/officeDocument/2006/relationships/hyperlink" Target="https://www.slideshare.net/MemVerge?utm_campaign=profiletracking&amp;utm_medium=sssite&amp;utm_source=ssslideview" TargetMode="External"/><Relationship Id="rId1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Relationship Id="rId3" Type="http://schemas.openxmlformats.org/officeDocument/2006/relationships/image" Target="../media/image19.png"/><Relationship Id="rId4" Type="http://schemas.openxmlformats.org/officeDocument/2006/relationships/image" Target="../media/image14.jpg"/><Relationship Id="rId9" Type="http://schemas.openxmlformats.org/officeDocument/2006/relationships/hyperlink" Target="http://www.memverge.com/" TargetMode="External"/><Relationship Id="rId14" Type="http://schemas.openxmlformats.org/officeDocument/2006/relationships/image" Target="../media/image18.png"/><Relationship Id="rId5" Type="http://schemas.openxmlformats.org/officeDocument/2006/relationships/hyperlink" Target="https://www.linkedin.com/company/memverge/mycompany/?viewAsMember=true" TargetMode="External"/><Relationship Id="rId6" Type="http://schemas.openxmlformats.org/officeDocument/2006/relationships/image" Target="../media/image12.png"/><Relationship Id="rId7" Type="http://schemas.openxmlformats.org/officeDocument/2006/relationships/hyperlink" Target="https://twitter.com/MemVerge" TargetMode="External"/><Relationship Id="rId8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09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9.png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1.png"/><Relationship Id="rId3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0"/>
          <p:cNvPicPr preferRelativeResize="0"/>
          <p:nvPr/>
        </p:nvPicPr>
        <p:blipFill rotWithShape="1">
          <a:blip r:embed="rId2">
            <a:alphaModFix/>
          </a:blip>
          <a:srcRect b="9629" l="0" r="0" t="1715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0"/>
          <p:cNvSpPr txBox="1"/>
          <p:nvPr>
            <p:ph type="ctrTitle"/>
          </p:nvPr>
        </p:nvSpPr>
        <p:spPr>
          <a:xfrm>
            <a:off x="5238750" y="2108517"/>
            <a:ext cx="3583415" cy="14245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" type="subTitle"/>
          </p:nvPr>
        </p:nvSpPr>
        <p:spPr>
          <a:xfrm>
            <a:off x="5238749" y="3712006"/>
            <a:ext cx="3583416" cy="87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Shape&#10;&#10;Description automatically generated with medium confidence" id="19" name="Google Shape;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4422" y="249542"/>
            <a:ext cx="1838102" cy="40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nkey riding a surfboard&#10;&#10;Description automatically generated with medium confidence" id="59" name="Google Shape;59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9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9"/>
          <p:cNvSpPr txBox="1"/>
          <p:nvPr>
            <p:ph type="ctrTitle"/>
          </p:nvPr>
        </p:nvSpPr>
        <p:spPr>
          <a:xfrm>
            <a:off x="241134" y="324802"/>
            <a:ext cx="5899744" cy="10164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1" type="subTitle"/>
          </p:nvPr>
        </p:nvSpPr>
        <p:spPr>
          <a:xfrm>
            <a:off x="241134" y="1389726"/>
            <a:ext cx="5578232" cy="87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Shape&#10;&#10;Description automatically generated with medium confidence" id="62" name="Google Shape;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0091" y="320979"/>
            <a:ext cx="1838102" cy="40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nkey riding a surfboard&#10;&#10;Description automatically generated with medium confidence" id="64" name="Google Shape;64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998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65" name="Google Shape;6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088" y="320978"/>
            <a:ext cx="2899265" cy="64508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0"/>
          <p:cNvSpPr txBox="1"/>
          <p:nvPr/>
        </p:nvSpPr>
        <p:spPr>
          <a:xfrm>
            <a:off x="231582" y="1055621"/>
            <a:ext cx="233156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Memorize the future.</a:t>
            </a:r>
            <a:endParaRPr/>
          </a:p>
        </p:txBody>
      </p:sp>
      <p:pic>
        <p:nvPicPr>
          <p:cNvPr descr="Free White Linkedin Icon - Download White Linkedin Icon" id="67" name="Google Shape;67;p30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6875" y="4685636"/>
            <a:ext cx="218419" cy="2184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mGamm: Twitter Logo Png White Circle" id="68" name="Google Shape;68;p30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69899" y="4677617"/>
            <a:ext cx="234313" cy="2344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ite Website Icon Png Transparent Images Free – Free PNG Images Vector,  PSD, Clipart, Templates" id="69" name="Google Shape;69;p30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2318" y="4681627"/>
            <a:ext cx="226438" cy="2264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, tableware&#10;&#10;Description automatically generated" id="70" name="Google Shape;70;p30">
            <a:hlinkClick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63414" y="4703748"/>
            <a:ext cx="438366" cy="182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 txBox="1"/>
          <p:nvPr>
            <p:ph idx="1" type="body"/>
          </p:nvPr>
        </p:nvSpPr>
        <p:spPr>
          <a:xfrm>
            <a:off x="328613" y="1147635"/>
            <a:ext cx="82296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indent="-331469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20"/>
              <a:buFont typeface="Courier New"/>
              <a:buChar char="o"/>
              <a:defRPr sz="1800">
                <a:latin typeface="Arial"/>
                <a:ea typeface="Arial"/>
                <a:cs typeface="Arial"/>
                <a:sym typeface="Arial"/>
              </a:defRPr>
            </a:lvl2pPr>
            <a:lvl3pPr indent="-31496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360"/>
              <a:buFont typeface="Noto Sans Symbols"/>
              <a:buChar char="❑"/>
              <a:defRPr sz="1600"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12" type="sldNum"/>
          </p:nvPr>
        </p:nvSpPr>
        <p:spPr>
          <a:xfrm>
            <a:off x="8538201" y="4801218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2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-blue">
  <p:cSld name="1_Title only-blu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blue.png" id="78" name="Google Shape;7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1131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Verg_horizLogo_white_sm.png" id="79" name="Google Shape;7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5" y="4649383"/>
            <a:ext cx="1214644" cy="41967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3"/>
          <p:cNvSpPr txBox="1"/>
          <p:nvPr>
            <p:ph idx="1" type="body"/>
          </p:nvPr>
        </p:nvSpPr>
        <p:spPr>
          <a:xfrm>
            <a:off x="328613" y="293370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33"/>
          <p:cNvSpPr txBox="1"/>
          <p:nvPr>
            <p:ph type="title"/>
          </p:nvPr>
        </p:nvSpPr>
        <p:spPr>
          <a:xfrm>
            <a:off x="328613" y="191214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picture containing sky, outdoor, elephant, mammal&#10;&#10;Description automatically generated" id="82" name="Google Shape;82;p33"/>
          <p:cNvPicPr preferRelativeResize="0"/>
          <p:nvPr/>
        </p:nvPicPr>
        <p:blipFill rotWithShape="1">
          <a:blip r:embed="rId4">
            <a:alphaModFix amt="14000"/>
          </a:blip>
          <a:srcRect b="0" l="0" r="0" t="0"/>
          <a:stretch/>
        </p:blipFill>
        <p:spPr>
          <a:xfrm>
            <a:off x="0" y="0"/>
            <a:ext cx="9211317" cy="5148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-blue">
  <p:cSld name="3_Title only-blu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blue.png" id="84" name="Google Shape;8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1131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nkey riding a surfboard&#10;&#10;Description automatically generated with medium confidence" id="85" name="Google Shape;85;p34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-5987" y="0"/>
            <a:ext cx="921131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Verg_horizLogo_white_sm.png" id="86" name="Google Shape;8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385" y="4649383"/>
            <a:ext cx="1214644" cy="41967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34"/>
          <p:cNvSpPr txBox="1"/>
          <p:nvPr>
            <p:ph idx="1" type="body"/>
          </p:nvPr>
        </p:nvSpPr>
        <p:spPr>
          <a:xfrm>
            <a:off x="328613" y="293370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8" name="Google Shape;88;p34"/>
          <p:cNvSpPr txBox="1"/>
          <p:nvPr>
            <p:ph type="title"/>
          </p:nvPr>
        </p:nvSpPr>
        <p:spPr>
          <a:xfrm>
            <a:off x="328613" y="191214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only-blue">
  <p:cSld name="4_Title only-blu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blue.png" id="90" name="Google Shape;9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1131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5"/>
          <p:cNvSpPr txBox="1"/>
          <p:nvPr>
            <p:ph idx="1" type="body"/>
          </p:nvPr>
        </p:nvSpPr>
        <p:spPr>
          <a:xfrm>
            <a:off x="328613" y="293370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2" name="Google Shape;92;p35"/>
          <p:cNvSpPr txBox="1"/>
          <p:nvPr>
            <p:ph type="title"/>
          </p:nvPr>
        </p:nvSpPr>
        <p:spPr>
          <a:xfrm>
            <a:off x="328613" y="191214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3" name="Google Shape;93;p35"/>
          <p:cNvPicPr preferRelativeResize="0"/>
          <p:nvPr/>
        </p:nvPicPr>
        <p:blipFill rotWithShape="1">
          <a:blip r:embed="rId3">
            <a:alphaModFix amt="20000"/>
          </a:blip>
          <a:srcRect b="9629" l="0" r="0" t="17153"/>
          <a:stretch/>
        </p:blipFill>
        <p:spPr>
          <a:xfrm>
            <a:off x="-1" y="-1"/>
            <a:ext cx="9211318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Verg_horizLogo_white_sm.png" id="94" name="Google Shape;9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385" y="4649383"/>
            <a:ext cx="1214644" cy="419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-green" type="secHead">
  <p:cSld name="SECTION_HEADER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teal.png" id="96" name="Google Shape;96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nkey riding a surfboard&#10;&#10;Description automatically generated with medium confidence" id="97" name="Google Shape;97;p36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-5986" y="0"/>
            <a:ext cx="9149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36"/>
          <p:cNvSpPr txBox="1"/>
          <p:nvPr>
            <p:ph type="title"/>
          </p:nvPr>
        </p:nvSpPr>
        <p:spPr>
          <a:xfrm>
            <a:off x="328613" y="191214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6"/>
          <p:cNvSpPr txBox="1"/>
          <p:nvPr>
            <p:ph idx="1" type="body"/>
          </p:nvPr>
        </p:nvSpPr>
        <p:spPr>
          <a:xfrm>
            <a:off x="328613" y="293370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MemVerg_horizLogo_white_sm.png" id="100" name="Google Shape;10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385" y="4649383"/>
            <a:ext cx="1214644" cy="419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-orange">
  <p:cSld name="1_Section Header-orang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yellow.png" id="102" name="Google Shape;10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99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nkey riding a surfboard&#10;&#10;Description automatically generated with medium confidence" id="103" name="Google Shape;103;p37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-5986" y="0"/>
            <a:ext cx="920573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Verg_horizLogo_white_sm.png" id="104" name="Google Shape;10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385" y="4649383"/>
            <a:ext cx="1214644" cy="41967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7"/>
          <p:cNvSpPr txBox="1"/>
          <p:nvPr>
            <p:ph type="title"/>
          </p:nvPr>
        </p:nvSpPr>
        <p:spPr>
          <a:xfrm>
            <a:off x="328613" y="191214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37"/>
          <p:cNvSpPr txBox="1"/>
          <p:nvPr>
            <p:ph idx="1" type="body"/>
          </p:nvPr>
        </p:nvSpPr>
        <p:spPr>
          <a:xfrm>
            <a:off x="328613" y="293370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-red">
  <p:cSld name="1_Section Header-red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coral.png" id="108" name="Google Shape;10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onkey riding a surfboard&#10;&#10;Description automatically generated with medium confidence" id="109" name="Google Shape;109;p3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>
            <a:off x="-2993" y="0"/>
            <a:ext cx="914998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Verg_horizLogo_white_sm.png" id="110" name="Google Shape;11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0385" y="4649383"/>
            <a:ext cx="1214644" cy="41967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8"/>
          <p:cNvSpPr txBox="1"/>
          <p:nvPr>
            <p:ph type="title"/>
          </p:nvPr>
        </p:nvSpPr>
        <p:spPr>
          <a:xfrm>
            <a:off x="328613" y="191214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38"/>
          <p:cNvSpPr txBox="1"/>
          <p:nvPr>
            <p:ph idx="1" type="body"/>
          </p:nvPr>
        </p:nvSpPr>
        <p:spPr>
          <a:xfrm>
            <a:off x="328613" y="293370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-blue">
  <p:cSld name="Title only-blue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blue.png" id="114" name="Google Shape;114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1131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Verg_horizLogo_white_sm.png" id="115" name="Google Shape;1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5" y="4649383"/>
            <a:ext cx="1214644" cy="419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16" name="Google Shape;116;p39"/>
          <p:cNvPicPr preferRelativeResize="0"/>
          <p:nvPr/>
        </p:nvPicPr>
        <p:blipFill rotWithShape="1">
          <a:blip r:embed="rId4">
            <a:alphaModFix amt="35000"/>
          </a:blip>
          <a:srcRect b="0" l="10708" r="8647" t="8050"/>
          <a:stretch/>
        </p:blipFill>
        <p:spPr>
          <a:xfrm>
            <a:off x="6122504" y="2239617"/>
            <a:ext cx="2546874" cy="290388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9"/>
          <p:cNvSpPr txBox="1"/>
          <p:nvPr>
            <p:ph idx="1" type="body"/>
          </p:nvPr>
        </p:nvSpPr>
        <p:spPr>
          <a:xfrm>
            <a:off x="328613" y="293370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39"/>
          <p:cNvSpPr txBox="1"/>
          <p:nvPr>
            <p:ph type="title"/>
          </p:nvPr>
        </p:nvSpPr>
        <p:spPr>
          <a:xfrm>
            <a:off x="328613" y="191214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-blue">
  <p:cSld name="2_Title only-blue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blue.png" id="120" name="Google Shape;120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1131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Verg_horizLogo_white_sm.png" id="121" name="Google Shape;12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5" y="4649383"/>
            <a:ext cx="1214644" cy="419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22" name="Google Shape;122;p40"/>
          <p:cNvPicPr preferRelativeResize="0"/>
          <p:nvPr/>
        </p:nvPicPr>
        <p:blipFill rotWithShape="1">
          <a:blip r:embed="rId4">
            <a:alphaModFix amt="35000"/>
          </a:blip>
          <a:srcRect b="0" l="10708" r="8647" t="8050"/>
          <a:stretch/>
        </p:blipFill>
        <p:spPr>
          <a:xfrm>
            <a:off x="6122504" y="2239617"/>
            <a:ext cx="2546874" cy="290388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0"/>
          <p:cNvSpPr txBox="1"/>
          <p:nvPr>
            <p:ph idx="1" type="body"/>
          </p:nvPr>
        </p:nvSpPr>
        <p:spPr>
          <a:xfrm>
            <a:off x="328613" y="293370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40"/>
          <p:cNvSpPr txBox="1"/>
          <p:nvPr>
            <p:ph type="title"/>
          </p:nvPr>
        </p:nvSpPr>
        <p:spPr>
          <a:xfrm>
            <a:off x="328613" y="191214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-green">
  <p:cSld name="Section Header-gree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teal.png" id="126" name="Google Shape;126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Verg_horizLogo_white_sm.png" id="127" name="Google Shape;12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5" y="4649383"/>
            <a:ext cx="1214644" cy="419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28" name="Google Shape;128;p41"/>
          <p:cNvPicPr preferRelativeResize="0"/>
          <p:nvPr/>
        </p:nvPicPr>
        <p:blipFill rotWithShape="1">
          <a:blip r:embed="rId4">
            <a:alphaModFix amt="35000"/>
          </a:blip>
          <a:srcRect b="0" l="10708" r="8647" t="8050"/>
          <a:stretch/>
        </p:blipFill>
        <p:spPr>
          <a:xfrm>
            <a:off x="6122504" y="2239617"/>
            <a:ext cx="2546874" cy="290388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1"/>
          <p:cNvSpPr txBox="1"/>
          <p:nvPr>
            <p:ph type="title"/>
          </p:nvPr>
        </p:nvSpPr>
        <p:spPr>
          <a:xfrm>
            <a:off x="328613" y="191214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41"/>
          <p:cNvSpPr txBox="1"/>
          <p:nvPr>
            <p:ph idx="1" type="body"/>
          </p:nvPr>
        </p:nvSpPr>
        <p:spPr>
          <a:xfrm>
            <a:off x="328613" y="293370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-red">
  <p:cSld name="Section Header-red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coral.png" id="132" name="Google Shape;13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Verg_horizLogo_white_sm.png" id="133" name="Google Shape;13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5" y="4649383"/>
            <a:ext cx="1214644" cy="419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34" name="Google Shape;134;p42"/>
          <p:cNvPicPr preferRelativeResize="0"/>
          <p:nvPr/>
        </p:nvPicPr>
        <p:blipFill rotWithShape="1">
          <a:blip r:embed="rId4">
            <a:alphaModFix amt="35000"/>
          </a:blip>
          <a:srcRect b="0" l="10708" r="8647" t="8050"/>
          <a:stretch/>
        </p:blipFill>
        <p:spPr>
          <a:xfrm>
            <a:off x="6122504" y="2239617"/>
            <a:ext cx="2546874" cy="290388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2"/>
          <p:cNvSpPr txBox="1"/>
          <p:nvPr>
            <p:ph type="title"/>
          </p:nvPr>
        </p:nvSpPr>
        <p:spPr>
          <a:xfrm>
            <a:off x="328613" y="191214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2"/>
          <p:cNvSpPr txBox="1"/>
          <p:nvPr>
            <p:ph idx="1" type="body"/>
          </p:nvPr>
        </p:nvSpPr>
        <p:spPr>
          <a:xfrm>
            <a:off x="328613" y="293370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-orange">
  <p:cSld name="Section Header-orang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yellow.png" id="138" name="Google Shape;138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997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Verg_horizLogo_white_sm.png" id="139" name="Google Shape;13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85" y="4649383"/>
            <a:ext cx="1214644" cy="419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40" name="Google Shape;140;p43"/>
          <p:cNvPicPr preferRelativeResize="0"/>
          <p:nvPr/>
        </p:nvPicPr>
        <p:blipFill rotWithShape="1">
          <a:blip r:embed="rId4">
            <a:alphaModFix amt="35000"/>
          </a:blip>
          <a:srcRect b="0" l="10708" r="8647" t="8050"/>
          <a:stretch/>
        </p:blipFill>
        <p:spPr>
          <a:xfrm>
            <a:off x="6122504" y="2239617"/>
            <a:ext cx="2546874" cy="290388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43"/>
          <p:cNvSpPr txBox="1"/>
          <p:nvPr>
            <p:ph type="title"/>
          </p:nvPr>
        </p:nvSpPr>
        <p:spPr>
          <a:xfrm>
            <a:off x="328613" y="1912144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1" sz="36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3"/>
          <p:cNvSpPr txBox="1"/>
          <p:nvPr>
            <p:ph idx="1" type="body"/>
          </p:nvPr>
        </p:nvSpPr>
        <p:spPr>
          <a:xfrm>
            <a:off x="328613" y="2933700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">
  <p:cSld name="1_Closing Slid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cover.png" id="144" name="Google Shape;14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959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mVerg_horizLogo_white.png" id="145" name="Google Shape;14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781" y="254391"/>
            <a:ext cx="2294829" cy="782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44"/>
          <p:cNvSpPr/>
          <p:nvPr/>
        </p:nvSpPr>
        <p:spPr>
          <a:xfrm>
            <a:off x="1005422" y="1739573"/>
            <a:ext cx="29326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Memorize the future.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147" name="Google Shape;147;p44"/>
          <p:cNvPicPr preferRelativeResize="0"/>
          <p:nvPr/>
        </p:nvPicPr>
        <p:blipFill rotWithShape="1">
          <a:blip r:embed="rId4">
            <a:alphaModFix/>
          </a:blip>
          <a:srcRect b="0" l="10708" r="8647" t="8050"/>
          <a:stretch/>
        </p:blipFill>
        <p:spPr>
          <a:xfrm>
            <a:off x="1198291" y="2239617"/>
            <a:ext cx="2546874" cy="2903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ee White Linkedin Icon - Download White Linkedin Icon" id="148" name="Google Shape;148;p44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03867" y="4637898"/>
            <a:ext cx="270474" cy="2704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mGamm: Twitter Logo Png White Circle" id="149" name="Google Shape;149;p44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33554" y="4627968"/>
            <a:ext cx="290155" cy="2903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ite Website Icon Png Transparent Images Free – Free PNG Images Vector,  PSD, Clipart, Templates" id="150" name="Google Shape;150;p44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115277" y="4632933"/>
            <a:ext cx="280404" cy="2804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, tableware&#10;&#10;Description automatically generated" id="151" name="Google Shape;151;p44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082527" y="4660326"/>
            <a:ext cx="542840" cy="2256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52" name="Google Shape;152;p44">
            <a:hlinkClick r:id="rId13"/>
          </p:cNvPr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331895" y="4637898"/>
            <a:ext cx="270474" cy="27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51d263cfda_0_594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5" name="Google Shape;155;g351d263cfda_0_594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g351d263cfda_0_594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7" name="Google Shape;157;g351d263cfda_0_594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8" name="Google Shape;158;g351d263cfda_0_59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1pPr>
            <a:lvl2pPr indent="-342900" lvl="1" marL="91440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indent="-330200" lvl="2" marL="137160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g351d263cfda_0_5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1d263cfda_0_60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51d263cfda_0_6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g351d263cfda_0_6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•"/>
              <a:defRPr/>
            </a:lvl1pPr>
            <a:lvl2pPr indent="-342900" lvl="1" marL="914400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2pPr>
            <a:lvl3pPr indent="-330200" lvl="2" marL="1371600">
              <a:spcBef>
                <a:spcPts val="320"/>
              </a:spcBef>
              <a:spcAft>
                <a:spcPts val="0"/>
              </a:spcAft>
              <a:buSzPts val="1600"/>
              <a:buChar char="•"/>
              <a:defRPr/>
            </a:lvl3pPr>
            <a:lvl4pPr indent="-317500" lvl="3" marL="1828800"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indent="-228600" lvl="4" marL="228600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indent="-228600" lvl="5" marL="2743200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indent="-355600" lvl="6" marL="32004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7pPr>
            <a:lvl8pPr indent="-355600" lvl="7" marL="36576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8pPr>
            <a:lvl9pPr indent="-355600" lvl="8" marL="4114800">
              <a:spcBef>
                <a:spcPts val="400"/>
              </a:spcBef>
              <a:spcAft>
                <a:spcPts val="0"/>
              </a:spcAft>
              <a:buSzPts val="2000"/>
              <a:buChar char="•"/>
              <a:defRPr/>
            </a:lvl9pPr>
          </a:lstStyle>
          <a:p/>
        </p:txBody>
      </p:sp>
      <p:sp>
        <p:nvSpPr>
          <p:cNvPr id="164" name="Google Shape;164;g351d263cfda_0_6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328614" y="1298424"/>
            <a:ext cx="4076100" cy="3153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6" name="Google Shape;26;p22"/>
          <p:cNvSpPr txBox="1"/>
          <p:nvPr>
            <p:ph idx="2" type="body"/>
          </p:nvPr>
        </p:nvSpPr>
        <p:spPr>
          <a:xfrm>
            <a:off x="4967615" y="1298424"/>
            <a:ext cx="3857887" cy="3153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4pPr>
            <a:lvl5pPr indent="-2286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5pPr>
            <a:lvl6pPr indent="-2286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spcBef>
                <a:spcPts val="0"/>
              </a:spcBef>
              <a:buNone/>
              <a:defRPr b="1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cover.png" id="29" name="Google Shape;29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95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23"/>
          <p:cNvSpPr txBox="1"/>
          <p:nvPr>
            <p:ph type="ctrTitle"/>
          </p:nvPr>
        </p:nvSpPr>
        <p:spPr>
          <a:xfrm>
            <a:off x="241134" y="1597820"/>
            <a:ext cx="5899744" cy="14245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subTitle"/>
          </p:nvPr>
        </p:nvSpPr>
        <p:spPr>
          <a:xfrm>
            <a:off x="241134" y="3110821"/>
            <a:ext cx="5578232" cy="87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MemVerg_horizLogo_white.png" id="32" name="Google Shape;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58" y="390939"/>
            <a:ext cx="1918252" cy="49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lements_jt1.0_PPT_cover.png" id="34" name="Google Shape;3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95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4"/>
          <p:cNvSpPr txBox="1"/>
          <p:nvPr>
            <p:ph type="ctrTitle"/>
          </p:nvPr>
        </p:nvSpPr>
        <p:spPr>
          <a:xfrm>
            <a:off x="241134" y="1597820"/>
            <a:ext cx="5899744" cy="14245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" type="subTitle"/>
          </p:nvPr>
        </p:nvSpPr>
        <p:spPr>
          <a:xfrm>
            <a:off x="241134" y="3110821"/>
            <a:ext cx="5578232" cy="87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MemVerg_horizLogo_white.png" id="37" name="Google Shape;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58" y="390939"/>
            <a:ext cx="1918252" cy="49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n elephant with tusks in the clouds&#10;&#10;Description automatically generated with medium confidence" id="39" name="Google Shape;39;p25"/>
          <p:cNvPicPr preferRelativeResize="0"/>
          <p:nvPr/>
        </p:nvPicPr>
        <p:blipFill rotWithShape="1">
          <a:blip r:embed="rId2">
            <a:alphaModFix/>
          </a:blip>
          <a:srcRect b="0" l="0" r="35493" t="0"/>
          <a:stretch/>
        </p:blipFill>
        <p:spPr>
          <a:xfrm>
            <a:off x="4404099" y="0"/>
            <a:ext cx="47399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ements_jt1.0_PPT_blue_angle.png" id="40" name="Google Shape;40;p25"/>
          <p:cNvPicPr preferRelativeResize="0"/>
          <p:nvPr/>
        </p:nvPicPr>
        <p:blipFill rotWithShape="1">
          <a:blip r:embed="rId3">
            <a:alphaModFix/>
          </a:blip>
          <a:srcRect b="0" l="0" r="18234" t="0"/>
          <a:stretch/>
        </p:blipFill>
        <p:spPr>
          <a:xfrm>
            <a:off x="0" y="0"/>
            <a:ext cx="74681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25"/>
          <p:cNvSpPr txBox="1"/>
          <p:nvPr>
            <p:ph type="ctrTitle"/>
          </p:nvPr>
        </p:nvSpPr>
        <p:spPr>
          <a:xfrm>
            <a:off x="241134" y="1597820"/>
            <a:ext cx="5899744" cy="14245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subTitle"/>
          </p:nvPr>
        </p:nvSpPr>
        <p:spPr>
          <a:xfrm>
            <a:off x="241134" y="3110821"/>
            <a:ext cx="5578232" cy="87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MemVerg_horizLogo_white.png" id="43" name="Google Shape;43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558" y="390939"/>
            <a:ext cx="1918252" cy="49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>
  <p:cSld name="4_Title Slide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nkey riding a surfboard&#10;&#10;Description automatically generated with medium confidence" id="45" name="Google Shape;4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65768" y="0"/>
            <a:ext cx="557823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ements_jt1.0_PPT_blue_angle.png" id="46" name="Google Shape;46;p26"/>
          <p:cNvPicPr preferRelativeResize="0"/>
          <p:nvPr/>
        </p:nvPicPr>
        <p:blipFill rotWithShape="1">
          <a:blip r:embed="rId3">
            <a:alphaModFix/>
          </a:blip>
          <a:srcRect b="0" l="0" r="18234" t="0"/>
          <a:stretch/>
        </p:blipFill>
        <p:spPr>
          <a:xfrm>
            <a:off x="0" y="0"/>
            <a:ext cx="746813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6"/>
          <p:cNvSpPr txBox="1"/>
          <p:nvPr>
            <p:ph type="ctrTitle"/>
          </p:nvPr>
        </p:nvSpPr>
        <p:spPr>
          <a:xfrm>
            <a:off x="241134" y="1597820"/>
            <a:ext cx="5899744" cy="14245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i="0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6"/>
          <p:cNvSpPr txBox="1"/>
          <p:nvPr>
            <p:ph idx="1" type="subTitle"/>
          </p:nvPr>
        </p:nvSpPr>
        <p:spPr>
          <a:xfrm>
            <a:off x="241134" y="3110821"/>
            <a:ext cx="5578232" cy="87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MemVerg_horizLogo_white.png" id="49" name="Google Shape;4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4558" y="390939"/>
            <a:ext cx="1918252" cy="496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27"/>
          <p:cNvPicPr preferRelativeResize="0"/>
          <p:nvPr/>
        </p:nvPicPr>
        <p:blipFill rotWithShape="1">
          <a:blip r:embed="rId2">
            <a:alphaModFix/>
          </a:blip>
          <a:srcRect b="9629" l="0" r="0" t="17153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 with medium confidence" id="52" name="Google Shape;5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598" y="2517248"/>
            <a:ext cx="3372195" cy="750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ky, outdoor, elephant, mammal&#10;&#10;Description automatically generated" id="54" name="Google Shape;5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8"/>
          <p:cNvSpPr txBox="1"/>
          <p:nvPr>
            <p:ph type="ctrTitle"/>
          </p:nvPr>
        </p:nvSpPr>
        <p:spPr>
          <a:xfrm>
            <a:off x="241134" y="946467"/>
            <a:ext cx="5899744" cy="142457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subTitle"/>
          </p:nvPr>
        </p:nvSpPr>
        <p:spPr>
          <a:xfrm>
            <a:off x="241134" y="2459468"/>
            <a:ext cx="5578232" cy="871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descr="Shape&#10;&#10;Description automatically generated with medium confidence" id="57" name="Google Shape;5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559" y="320979"/>
            <a:ext cx="1838102" cy="408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1E60A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9"/>
          <p:cNvSpPr txBox="1"/>
          <p:nvPr>
            <p:ph idx="1" type="body"/>
          </p:nvPr>
        </p:nvSpPr>
        <p:spPr>
          <a:xfrm>
            <a:off x="305934" y="1154771"/>
            <a:ext cx="849689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9"/>
          <p:cNvSpPr txBox="1"/>
          <p:nvPr/>
        </p:nvSpPr>
        <p:spPr>
          <a:xfrm>
            <a:off x="2230013" y="22679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9"/>
          <p:cNvSpPr txBox="1"/>
          <p:nvPr>
            <p:ph idx="12" type="sldNum"/>
          </p:nvPr>
        </p:nvSpPr>
        <p:spPr>
          <a:xfrm>
            <a:off x="8538201" y="4767263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1" sz="8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1" sz="8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1" sz="8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1" sz="8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1" sz="8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1" sz="8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1" sz="8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1" sz="8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1" sz="8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text, device, gauge&#10;&#10;Description automatically generated" id="14" name="Google Shape;14;p1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82296" y="4797776"/>
            <a:ext cx="876570" cy="19530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4.png"/><Relationship Id="rId4" Type="http://schemas.openxmlformats.org/officeDocument/2006/relationships/image" Target="../media/image10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4.png"/><Relationship Id="rId4" Type="http://schemas.openxmlformats.org/officeDocument/2006/relationships/image" Target="../media/image9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5" Type="http://schemas.openxmlformats.org/officeDocument/2006/relationships/image" Target="../media/image49.png"/><Relationship Id="rId6" Type="http://schemas.openxmlformats.org/officeDocument/2006/relationships/image" Target="../media/image24.png"/><Relationship Id="rId7" Type="http://schemas.openxmlformats.org/officeDocument/2006/relationships/image" Target="../media/image35.png"/><Relationship Id="rId8" Type="http://schemas.openxmlformats.org/officeDocument/2006/relationships/image" Target="../media/image3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mmcloud.io/customer/register" TargetMode="External"/><Relationship Id="rId4" Type="http://schemas.openxmlformats.org/officeDocument/2006/relationships/hyperlink" Target="mailto:jing.xie@memverge.com" TargetMode="External"/><Relationship Id="rId5" Type="http://schemas.openxmlformats.org/officeDocument/2006/relationships/hyperlink" Target="http://www.mmcloud.io/" TargetMode="External"/><Relationship Id="rId6" Type="http://schemas.openxmlformats.org/officeDocument/2006/relationships/image" Target="../media/image7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8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44.png"/><Relationship Id="rId5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2.png"/><Relationship Id="rId22" Type="http://schemas.openxmlformats.org/officeDocument/2006/relationships/image" Target="../media/image101.png"/><Relationship Id="rId21" Type="http://schemas.openxmlformats.org/officeDocument/2006/relationships/image" Target="../media/image114.png"/><Relationship Id="rId24" Type="http://schemas.openxmlformats.org/officeDocument/2006/relationships/image" Target="../media/image107.png"/><Relationship Id="rId23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9" Type="http://schemas.openxmlformats.org/officeDocument/2006/relationships/image" Target="../media/image96.png"/><Relationship Id="rId26" Type="http://schemas.openxmlformats.org/officeDocument/2006/relationships/image" Target="../media/image116.png"/><Relationship Id="rId25" Type="http://schemas.openxmlformats.org/officeDocument/2006/relationships/image" Target="../media/image112.png"/><Relationship Id="rId5" Type="http://schemas.openxmlformats.org/officeDocument/2006/relationships/image" Target="../media/image89.png"/><Relationship Id="rId6" Type="http://schemas.openxmlformats.org/officeDocument/2006/relationships/image" Target="../media/image83.png"/><Relationship Id="rId7" Type="http://schemas.openxmlformats.org/officeDocument/2006/relationships/image" Target="../media/image95.png"/><Relationship Id="rId8" Type="http://schemas.openxmlformats.org/officeDocument/2006/relationships/image" Target="../media/image94.png"/><Relationship Id="rId11" Type="http://schemas.openxmlformats.org/officeDocument/2006/relationships/image" Target="../media/image86.png"/><Relationship Id="rId10" Type="http://schemas.openxmlformats.org/officeDocument/2006/relationships/image" Target="../media/image87.png"/><Relationship Id="rId13" Type="http://schemas.openxmlformats.org/officeDocument/2006/relationships/image" Target="../media/image88.jpg"/><Relationship Id="rId12" Type="http://schemas.openxmlformats.org/officeDocument/2006/relationships/image" Target="../media/image100.png"/><Relationship Id="rId15" Type="http://schemas.openxmlformats.org/officeDocument/2006/relationships/image" Target="../media/image92.png"/><Relationship Id="rId14" Type="http://schemas.openxmlformats.org/officeDocument/2006/relationships/image" Target="../media/image93.png"/><Relationship Id="rId17" Type="http://schemas.openxmlformats.org/officeDocument/2006/relationships/image" Target="../media/image113.jpg"/><Relationship Id="rId16" Type="http://schemas.openxmlformats.org/officeDocument/2006/relationships/image" Target="../media/image97.png"/><Relationship Id="rId19" Type="http://schemas.openxmlformats.org/officeDocument/2006/relationships/image" Target="../media/image104.png"/><Relationship Id="rId18" Type="http://schemas.openxmlformats.org/officeDocument/2006/relationships/image" Target="../media/image9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6.png"/><Relationship Id="rId4" Type="http://schemas.openxmlformats.org/officeDocument/2006/relationships/image" Target="../media/image111.png"/><Relationship Id="rId5" Type="http://schemas.openxmlformats.org/officeDocument/2006/relationships/image" Target="../media/image108.png"/><Relationship Id="rId6" Type="http://schemas.openxmlformats.org/officeDocument/2006/relationships/image" Target="../media/image10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.png"/><Relationship Id="rId22" Type="http://schemas.openxmlformats.org/officeDocument/2006/relationships/image" Target="../media/image64.png"/><Relationship Id="rId21" Type="http://schemas.openxmlformats.org/officeDocument/2006/relationships/image" Target="../media/image48.png"/><Relationship Id="rId24" Type="http://schemas.openxmlformats.org/officeDocument/2006/relationships/image" Target="../media/image117.png"/><Relationship Id="rId23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9" Type="http://schemas.openxmlformats.org/officeDocument/2006/relationships/image" Target="../media/image43.png"/><Relationship Id="rId26" Type="http://schemas.openxmlformats.org/officeDocument/2006/relationships/image" Target="../media/image53.jpg"/><Relationship Id="rId25" Type="http://schemas.openxmlformats.org/officeDocument/2006/relationships/image" Target="../media/image50.jpg"/><Relationship Id="rId28" Type="http://schemas.openxmlformats.org/officeDocument/2006/relationships/image" Target="../media/image54.png"/><Relationship Id="rId27" Type="http://schemas.openxmlformats.org/officeDocument/2006/relationships/image" Target="../media/image65.jpg"/><Relationship Id="rId5" Type="http://schemas.openxmlformats.org/officeDocument/2006/relationships/image" Target="../media/image42.png"/><Relationship Id="rId6" Type="http://schemas.openxmlformats.org/officeDocument/2006/relationships/image" Target="../media/image30.png"/><Relationship Id="rId29" Type="http://schemas.openxmlformats.org/officeDocument/2006/relationships/image" Target="../media/image52.png"/><Relationship Id="rId7" Type="http://schemas.openxmlformats.org/officeDocument/2006/relationships/image" Target="../media/image38.png"/><Relationship Id="rId8" Type="http://schemas.openxmlformats.org/officeDocument/2006/relationships/image" Target="../media/image33.png"/><Relationship Id="rId11" Type="http://schemas.openxmlformats.org/officeDocument/2006/relationships/image" Target="../media/image41.png"/><Relationship Id="rId10" Type="http://schemas.openxmlformats.org/officeDocument/2006/relationships/image" Target="../media/image34.png"/><Relationship Id="rId13" Type="http://schemas.openxmlformats.org/officeDocument/2006/relationships/image" Target="../media/image36.png"/><Relationship Id="rId12" Type="http://schemas.openxmlformats.org/officeDocument/2006/relationships/image" Target="../media/image40.png"/><Relationship Id="rId15" Type="http://schemas.openxmlformats.org/officeDocument/2006/relationships/image" Target="../media/image39.png"/><Relationship Id="rId14" Type="http://schemas.openxmlformats.org/officeDocument/2006/relationships/image" Target="../media/image44.png"/><Relationship Id="rId17" Type="http://schemas.openxmlformats.org/officeDocument/2006/relationships/image" Target="../media/image46.png"/><Relationship Id="rId16" Type="http://schemas.openxmlformats.org/officeDocument/2006/relationships/image" Target="../media/image59.png"/><Relationship Id="rId19" Type="http://schemas.openxmlformats.org/officeDocument/2006/relationships/image" Target="../media/image45.jpg"/><Relationship Id="rId18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7.png"/><Relationship Id="rId4" Type="http://schemas.openxmlformats.org/officeDocument/2006/relationships/image" Target="../media/image7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"/>
          <p:cNvSpPr txBox="1"/>
          <p:nvPr/>
        </p:nvSpPr>
        <p:spPr>
          <a:xfrm>
            <a:off x="4206674" y="3947100"/>
            <a:ext cx="336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Saba Nafees, Ph.D.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MemVerge, Nextflow Ambassador</a:t>
            </a:r>
            <a:endParaRPr/>
          </a:p>
        </p:txBody>
      </p:sp>
      <p:pic>
        <p:nvPicPr>
          <p:cNvPr descr="A small boat in a body of water&#10;&#10;Description automatically generated" id="170" name="Google Shape;17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2862" y="2159551"/>
            <a:ext cx="1706837" cy="1661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"/>
          <p:cNvSpPr txBox="1"/>
          <p:nvPr/>
        </p:nvSpPr>
        <p:spPr>
          <a:xfrm>
            <a:off x="4651149" y="2508251"/>
            <a:ext cx="2676600" cy="12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rmAutofit fontScale="40000"/>
          </a:bodyPr>
          <a:lstStyle/>
          <a:p>
            <a:pPr indent="0" lvl="0" marL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4400">
                <a:solidFill>
                  <a:srgbClr val="1E60AE"/>
                </a:solidFill>
                <a:latin typeface="Open Sans"/>
                <a:ea typeface="Open Sans"/>
                <a:cs typeface="Open Sans"/>
                <a:sym typeface="Open Sans"/>
              </a:rPr>
              <a:t>Workflows in the Cloud</a:t>
            </a:r>
            <a:endParaRPr i="1" sz="3000">
              <a:solidFill>
                <a:srgbClr val="1E60A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1E60AE"/>
                </a:solidFill>
                <a:latin typeface="Open Sans"/>
                <a:ea typeface="Open Sans"/>
                <a:cs typeface="Open Sans"/>
                <a:sym typeface="Open Sans"/>
              </a:rPr>
              <a:t>MDI Biological Laboratory</a:t>
            </a:r>
            <a:endParaRPr sz="3900">
              <a:solidFill>
                <a:srgbClr val="1E60A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1E60AE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02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1E60AE"/>
                </a:solidFill>
                <a:latin typeface="Open Sans"/>
                <a:ea typeface="Open Sans"/>
                <a:cs typeface="Open Sans"/>
                <a:sym typeface="Open Sans"/>
              </a:rPr>
              <a:t>2nd May, 2025</a:t>
            </a:r>
            <a:endParaRPr sz="3900">
              <a:solidFill>
                <a:srgbClr val="1E60A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Memory Machine = Spot Reclaim Immunity</a:t>
            </a:r>
            <a:endParaRPr/>
          </a:p>
        </p:txBody>
      </p:sp>
      <p:sp>
        <p:nvSpPr>
          <p:cNvPr id="292" name="Google Shape;292;p7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3" name="Google Shape;293;p7"/>
          <p:cNvSpPr txBox="1"/>
          <p:nvPr/>
        </p:nvSpPr>
        <p:spPr>
          <a:xfrm>
            <a:off x="348735" y="940562"/>
            <a:ext cx="871567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Sample: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Axolotl 		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Runtime: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38hrs, 49 secs  		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EC2 Instances: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37 Spot Instances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Workflow: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Nextflow 	</a:t>
            </a: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Process: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4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NFCORE-ATACSEQ-ATACSEQ-FASTQ-ALIGN-BWA-BWA-MEM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879" y="1533141"/>
            <a:ext cx="6974958" cy="349667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7"/>
          <p:cNvSpPr/>
          <p:nvPr/>
        </p:nvSpPr>
        <p:spPr>
          <a:xfrm>
            <a:off x="1241553" y="2422046"/>
            <a:ext cx="900223" cy="387083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How is my Nextflow pipeline run going?</a:t>
            </a:r>
            <a:endParaRPr/>
          </a:p>
        </p:txBody>
      </p:sp>
      <p:sp>
        <p:nvSpPr>
          <p:cNvPr id="301" name="Google Shape;301;p8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2" name="Google Shape;3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8215" y="871830"/>
            <a:ext cx="8202404" cy="384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2af667190_0_0"/>
          <p:cNvSpPr txBox="1"/>
          <p:nvPr>
            <p:ph type="title"/>
          </p:nvPr>
        </p:nvSpPr>
        <p:spPr>
          <a:xfrm>
            <a:off x="323551" y="160446"/>
            <a:ext cx="8496900" cy="75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the right file system for various workloads without getting vendor locked</a:t>
            </a:r>
            <a:endParaRPr/>
          </a:p>
        </p:txBody>
      </p:sp>
      <p:sp>
        <p:nvSpPr>
          <p:cNvPr id="309" name="Google Shape;309;g352af667190_0_0"/>
          <p:cNvSpPr txBox="1"/>
          <p:nvPr>
            <p:ph idx="12" type="sldNum"/>
          </p:nvPr>
        </p:nvSpPr>
        <p:spPr>
          <a:xfrm>
            <a:off x="8538201" y="4808009"/>
            <a:ext cx="383700" cy="27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0" name="Google Shape;310;g352af66719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4246" y="1018996"/>
            <a:ext cx="6736010" cy="3789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9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Jupyter notebooks that can EC2 Spot-Surf</a:t>
            </a:r>
            <a:endParaRPr/>
          </a:p>
        </p:txBody>
      </p:sp>
      <p:sp>
        <p:nvSpPr>
          <p:cNvPr id="316" name="Google Shape;316;p9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7" name="Google Shape;31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889" y="877253"/>
            <a:ext cx="6134311" cy="4103218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9"/>
          <p:cNvSpPr/>
          <p:nvPr/>
        </p:nvSpPr>
        <p:spPr>
          <a:xfrm>
            <a:off x="4472764" y="1966969"/>
            <a:ext cx="2785730" cy="1109384"/>
          </a:xfrm>
          <a:prstGeom prst="ellipse">
            <a:avLst/>
          </a:prstGeom>
          <a:noFill/>
          <a:ln cap="flat" cmpd="sng" w="28575">
            <a:solidFill>
              <a:srgbClr val="FF9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9"/>
          <p:cNvSpPr txBox="1"/>
          <p:nvPr/>
        </p:nvSpPr>
        <p:spPr>
          <a:xfrm>
            <a:off x="7357732" y="2097864"/>
            <a:ext cx="1353878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72 days running continuously on AWS EC2 for less than your daily coffee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0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How does it work?</a:t>
            </a:r>
            <a:endParaRPr/>
          </a:p>
        </p:txBody>
      </p:sp>
      <p:sp>
        <p:nvSpPr>
          <p:cNvPr id="325" name="Google Shape;325;p10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icture containing logo&#10;&#10;Description automatically generated" id="326" name="Google Shape;326;p10"/>
          <p:cNvPicPr preferRelativeResize="0"/>
          <p:nvPr/>
        </p:nvPicPr>
        <p:blipFill rotWithShape="1">
          <a:blip r:embed="rId3">
            <a:alphaModFix/>
          </a:blip>
          <a:srcRect b="0" l="63451" r="0" t="58207"/>
          <a:stretch/>
        </p:blipFill>
        <p:spPr>
          <a:xfrm>
            <a:off x="5522434" y="2783822"/>
            <a:ext cx="2865721" cy="80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0"/>
          <p:cNvSpPr txBox="1"/>
          <p:nvPr/>
        </p:nvSpPr>
        <p:spPr>
          <a:xfrm>
            <a:off x="574713" y="1202388"/>
            <a:ext cx="8195543" cy="600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Machine provides an automated checkpoint recovery service called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SpotSurfer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enables long-running batch and even stateful apps to run on low-cost Spot instances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0"/>
          <p:cNvSpPr txBox="1"/>
          <p:nvPr/>
        </p:nvSpPr>
        <p:spPr>
          <a:xfrm>
            <a:off x="3873854" y="2194920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AppCapsule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0"/>
          <p:cNvSpPr txBox="1"/>
          <p:nvPr/>
        </p:nvSpPr>
        <p:spPr>
          <a:xfrm>
            <a:off x="465497" y="2189309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Deploy job on Spot instance</a:t>
            </a:r>
            <a:endParaRPr/>
          </a:p>
        </p:txBody>
      </p:sp>
      <p:sp>
        <p:nvSpPr>
          <p:cNvPr id="330" name="Google Shape;330;p10"/>
          <p:cNvSpPr txBox="1"/>
          <p:nvPr/>
        </p:nvSpPr>
        <p:spPr>
          <a:xfrm>
            <a:off x="2182504" y="2191274"/>
            <a:ext cx="1109608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Spot Reclaim Notice</a:t>
            </a:r>
            <a:endParaRPr/>
          </a:p>
        </p:txBody>
      </p:sp>
      <p:sp>
        <p:nvSpPr>
          <p:cNvPr id="331" name="Google Shape;331;p10"/>
          <p:cNvSpPr txBox="1"/>
          <p:nvPr/>
        </p:nvSpPr>
        <p:spPr>
          <a:xfrm>
            <a:off x="5457837" y="2195437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Provision a new Spot instance</a:t>
            </a:r>
            <a:endParaRPr/>
          </a:p>
        </p:txBody>
      </p:sp>
      <p:sp>
        <p:nvSpPr>
          <p:cNvPr id="332" name="Google Shape;332;p10"/>
          <p:cNvSpPr txBox="1"/>
          <p:nvPr/>
        </p:nvSpPr>
        <p:spPr>
          <a:xfrm>
            <a:off x="7101761" y="2195437"/>
            <a:ext cx="12573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Restore on new Spot instance</a:t>
            </a:r>
            <a:endParaRPr/>
          </a:p>
        </p:txBody>
      </p:sp>
      <p:sp>
        <p:nvSpPr>
          <p:cNvPr id="333" name="Google Shape;333;p10"/>
          <p:cNvSpPr/>
          <p:nvPr/>
        </p:nvSpPr>
        <p:spPr>
          <a:xfrm>
            <a:off x="771239" y="3791857"/>
            <a:ext cx="7444944" cy="264319"/>
          </a:xfrm>
          <a:prstGeom prst="homePlat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Automated</a:t>
            </a:r>
            <a:endParaRPr/>
          </a:p>
        </p:txBody>
      </p:sp>
      <p:pic>
        <p:nvPicPr>
          <p:cNvPr descr="A picture containing logo&#10;&#10;Description automatically generated" id="334" name="Google Shape;334;p10"/>
          <p:cNvPicPr preferRelativeResize="0"/>
          <p:nvPr/>
        </p:nvPicPr>
        <p:blipFill rotWithShape="1">
          <a:blip r:embed="rId3">
            <a:alphaModFix/>
          </a:blip>
          <a:srcRect b="0" l="0" r="86126" t="55863"/>
          <a:stretch/>
        </p:blipFill>
        <p:spPr>
          <a:xfrm>
            <a:off x="597015" y="2677062"/>
            <a:ext cx="1087859" cy="846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ogo&#10;&#10;Description automatically generated" id="335" name="Google Shape;335;p10"/>
          <p:cNvPicPr preferRelativeResize="0"/>
          <p:nvPr/>
        </p:nvPicPr>
        <p:blipFill rotWithShape="1">
          <a:blip r:embed="rId3">
            <a:alphaModFix/>
          </a:blip>
          <a:srcRect b="-1858" l="19645" r="66481" t="54795"/>
          <a:stretch/>
        </p:blipFill>
        <p:spPr>
          <a:xfrm>
            <a:off x="4573387" y="2725090"/>
            <a:ext cx="1014142" cy="841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ogo&#10;&#10;Description automatically generated" id="336" name="Google Shape;336;p10"/>
          <p:cNvPicPr preferRelativeResize="0"/>
          <p:nvPr/>
        </p:nvPicPr>
        <p:blipFill rotWithShape="1">
          <a:blip r:embed="rId3">
            <a:alphaModFix/>
          </a:blip>
          <a:srcRect b="965" l="35163" r="39180" t="51971"/>
          <a:stretch/>
        </p:blipFill>
        <p:spPr>
          <a:xfrm>
            <a:off x="1637044" y="2649009"/>
            <a:ext cx="2011680" cy="90236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0"/>
          <p:cNvSpPr txBox="1"/>
          <p:nvPr/>
        </p:nvSpPr>
        <p:spPr>
          <a:xfrm>
            <a:off x="2596629" y="4323562"/>
            <a:ext cx="60690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no Spot instances are available SpotSurfer can recover using on-demand instances</a:t>
            </a:r>
            <a:endParaRPr/>
          </a:p>
        </p:txBody>
      </p:sp>
      <p:pic>
        <p:nvPicPr>
          <p:cNvPr id="338" name="Google Shape;33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41860" y="2771352"/>
            <a:ext cx="966064" cy="79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1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Have you ever run out of memory?</a:t>
            </a:r>
            <a:endParaRPr/>
          </a:p>
        </p:txBody>
      </p:sp>
      <p:sp>
        <p:nvSpPr>
          <p:cNvPr id="344" name="Google Shape;344;p11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11"/>
          <p:cNvSpPr txBox="1"/>
          <p:nvPr/>
        </p:nvSpPr>
        <p:spPr>
          <a:xfrm>
            <a:off x="574713" y="1202388"/>
            <a:ext cx="8195543" cy="600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Machine provides an automated service called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WaveRider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that migrates workloads to larger or smaller instances based on real-time CPU &amp; memory utilization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ocessor with solid fill" id="346" name="Google Shape;3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5154" y="2282465"/>
            <a:ext cx="714458" cy="714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cessor with solid fill" id="347" name="Google Shape;34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6703" y="3019240"/>
            <a:ext cx="1308792" cy="1308792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1"/>
          <p:cNvSpPr/>
          <p:nvPr/>
        </p:nvSpPr>
        <p:spPr>
          <a:xfrm>
            <a:off x="5728133" y="2647432"/>
            <a:ext cx="357098" cy="109902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2540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1"/>
          <p:cNvSpPr/>
          <p:nvPr/>
        </p:nvSpPr>
        <p:spPr>
          <a:xfrm rot="10800000">
            <a:off x="7251585" y="2603852"/>
            <a:ext cx="357098" cy="1099022"/>
          </a:xfrm>
          <a:prstGeom prst="curvedRightArrow">
            <a:avLst>
              <a:gd fmla="val 25000" name="adj1"/>
              <a:gd fmla="val 50000" name="adj2"/>
              <a:gd fmla="val 25000" name="adj3"/>
            </a:avLst>
          </a:prstGeom>
          <a:noFill/>
          <a:ln cap="flat" cmpd="sng" w="25400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1"/>
          <p:cNvSpPr txBox="1"/>
          <p:nvPr/>
        </p:nvSpPr>
        <p:spPr>
          <a:xfrm>
            <a:off x="7547468" y="2953308"/>
            <a:ext cx="11051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On-Demand or Spot Instances</a:t>
            </a:r>
            <a:endParaRPr/>
          </a:p>
        </p:txBody>
      </p:sp>
      <p:pic>
        <p:nvPicPr>
          <p:cNvPr id="351" name="Google Shape;35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3658" y="1955162"/>
            <a:ext cx="4924552" cy="2774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2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ct val="100000"/>
              <a:buFont typeface="Arial"/>
              <a:buNone/>
            </a:pPr>
            <a:r>
              <a:rPr lang="en-US"/>
              <a:t>Running Alphafold on AWS for less than $2</a:t>
            </a:r>
            <a:endParaRPr/>
          </a:p>
        </p:txBody>
      </p:sp>
      <p:sp>
        <p:nvSpPr>
          <p:cNvPr id="357" name="Google Shape;357;p12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12"/>
          <p:cNvSpPr txBox="1"/>
          <p:nvPr/>
        </p:nvSpPr>
        <p:spPr>
          <a:xfrm>
            <a:off x="311700" y="3626452"/>
            <a:ext cx="8520600" cy="11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7ktt -- 1142 residues</a:t>
            </a:r>
            <a:endParaRPr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7FC7 -- 96 residues</a:t>
            </a:r>
            <a:endParaRPr/>
          </a:p>
        </p:txBody>
      </p:sp>
      <p:pic>
        <p:nvPicPr>
          <p:cNvPr id="359" name="Google Shape;359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75" y="1905674"/>
            <a:ext cx="8548244" cy="7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875" y="2781072"/>
            <a:ext cx="8520602" cy="7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2"/>
          <p:cNvSpPr txBox="1"/>
          <p:nvPr/>
        </p:nvSpPr>
        <p:spPr>
          <a:xfrm>
            <a:off x="4444411" y="3755566"/>
            <a:ext cx="494627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 per run = $1.22 using MMCloud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85-90% less than alternative options…</a:t>
            </a:r>
            <a:endParaRPr/>
          </a:p>
        </p:txBody>
      </p:sp>
      <p:sp>
        <p:nvSpPr>
          <p:cNvPr id="362" name="Google Shape;362;p12"/>
          <p:cNvSpPr txBox="1"/>
          <p:nvPr/>
        </p:nvSpPr>
        <p:spPr>
          <a:xfrm>
            <a:off x="297875" y="1018262"/>
            <a:ext cx="841372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Alphafold is an open-source workflow developed by Google Deepmind.  Its purpose is to predict protein structure base on the provided protein sequence.  Alphafold can be considered as two parts: MSA search(rely on CPU) and inference prediction(heavily rely on GPU)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1d263cfda_0_201"/>
          <p:cNvSpPr txBox="1"/>
          <p:nvPr>
            <p:ph type="title"/>
          </p:nvPr>
        </p:nvSpPr>
        <p:spPr>
          <a:xfrm>
            <a:off x="298376" y="296696"/>
            <a:ext cx="84969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Benchmarking nf-core/rnaseq</a:t>
            </a:r>
            <a:endParaRPr/>
          </a:p>
        </p:txBody>
      </p:sp>
      <p:sp>
        <p:nvSpPr>
          <p:cNvPr id="368" name="Google Shape;368;g351d263cfda_0_201"/>
          <p:cNvSpPr txBox="1"/>
          <p:nvPr>
            <p:ph idx="12" type="sldNum"/>
          </p:nvPr>
        </p:nvSpPr>
        <p:spPr>
          <a:xfrm>
            <a:off x="8538201" y="4808009"/>
            <a:ext cx="38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eckbox Checked with solid fill" id="369" name="Google Shape;369;g351d263cfda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177" y="1133040"/>
            <a:ext cx="350875" cy="3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g351d263cfda_0_201"/>
          <p:cNvSpPr txBox="1"/>
          <p:nvPr/>
        </p:nvSpPr>
        <p:spPr>
          <a:xfrm>
            <a:off x="4375051" y="1139200"/>
            <a:ext cx="36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MemVerge delivered equal or better rnaseq performance and cost without the use of a commercial file system called Fusion from Seqera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eckbox Checked with solid fill" id="371" name="Google Shape;371;g351d263cfda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177" y="1535184"/>
            <a:ext cx="350875" cy="350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372" name="Google Shape;372;g351d263cfda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4177" y="1937328"/>
            <a:ext cx="350875" cy="3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g351d263cfda_0_201"/>
          <p:cNvSpPr txBox="1"/>
          <p:nvPr/>
        </p:nvSpPr>
        <p:spPr>
          <a:xfrm>
            <a:off x="4375051" y="1550585"/>
            <a:ext cx="36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MemVerge’s superior EC2 automation and selection logic outperformed AWS Batch when comparing both “OD” On-Demand runs and Spot runs</a:t>
            </a:r>
            <a:endParaRPr/>
          </a:p>
        </p:txBody>
      </p:sp>
      <p:sp>
        <p:nvSpPr>
          <p:cNvPr id="374" name="Google Shape;374;g351d263cfda_0_201"/>
          <p:cNvSpPr txBox="1"/>
          <p:nvPr/>
        </p:nvSpPr>
        <p:spPr>
          <a:xfrm>
            <a:off x="4375052" y="1943488"/>
            <a:ext cx="351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cost of using MemVerge managed Spot instances for rnaseq was 78.7% lower than using AWS Batch managed On-Demand instances</a:t>
            </a:r>
            <a:endParaRPr/>
          </a:p>
        </p:txBody>
      </p:sp>
      <p:pic>
        <p:nvPicPr>
          <p:cNvPr descr="Checkbox Checked with solid fill" id="375" name="Google Shape;375;g351d263cfda_0_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6130" y="2339472"/>
            <a:ext cx="350875" cy="3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51d263cfda_0_201"/>
          <p:cNvSpPr txBox="1"/>
          <p:nvPr/>
        </p:nvSpPr>
        <p:spPr>
          <a:xfrm>
            <a:off x="4375052" y="2345633"/>
            <a:ext cx="351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MemVerge SpotSurfer can guarantee consistent CPU hours and cost per run on Spot instances at scale while AWS Batch cannot (see next slide)</a:t>
            </a:r>
            <a:endParaRPr/>
          </a:p>
        </p:txBody>
      </p:sp>
      <p:sp>
        <p:nvSpPr>
          <p:cNvPr id="377" name="Google Shape;377;g351d263cfda_0_201"/>
          <p:cNvSpPr txBox="1"/>
          <p:nvPr/>
        </p:nvSpPr>
        <p:spPr>
          <a:xfrm>
            <a:off x="4036130" y="3013744"/>
            <a:ext cx="172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78.7% Savings</a:t>
            </a:r>
            <a:endParaRPr/>
          </a:p>
        </p:txBody>
      </p:sp>
      <p:pic>
        <p:nvPicPr>
          <p:cNvPr id="378" name="Google Shape;378;g351d263cfda_0_2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253" y="932473"/>
            <a:ext cx="3109911" cy="358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1d263cfda_0_216"/>
          <p:cNvSpPr txBox="1"/>
          <p:nvPr>
            <p:ph type="title"/>
          </p:nvPr>
        </p:nvSpPr>
        <p:spPr>
          <a:xfrm>
            <a:off x="298376" y="296696"/>
            <a:ext cx="84969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Benchmarking nf-core cont’d…</a:t>
            </a:r>
            <a:endParaRPr/>
          </a:p>
        </p:txBody>
      </p:sp>
      <p:sp>
        <p:nvSpPr>
          <p:cNvPr id="384" name="Google Shape;384;g351d263cfda_0_216"/>
          <p:cNvSpPr txBox="1"/>
          <p:nvPr>
            <p:ph idx="12" type="sldNum"/>
          </p:nvPr>
        </p:nvSpPr>
        <p:spPr>
          <a:xfrm>
            <a:off x="8538201" y="4808009"/>
            <a:ext cx="38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Checkbox Checked with solid fill" id="385" name="Google Shape;385;g351d263cfda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460" y="1772140"/>
            <a:ext cx="350875" cy="350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ckbox Checked with solid fill" id="386" name="Google Shape;386;g351d263cfda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7460" y="2174284"/>
            <a:ext cx="350875" cy="3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351d263cfda_0_216"/>
          <p:cNvSpPr txBox="1"/>
          <p:nvPr/>
        </p:nvSpPr>
        <p:spPr>
          <a:xfrm>
            <a:off x="5018334" y="1787541"/>
            <a:ext cx="361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MemVerge’s superior EC2 automation and selection logic outperformed AWS Batch when comparing both “OD” On-Demand runs and Spot runs</a:t>
            </a:r>
            <a:endParaRPr/>
          </a:p>
        </p:txBody>
      </p:sp>
      <p:sp>
        <p:nvSpPr>
          <p:cNvPr id="388" name="Google Shape;388;g351d263cfda_0_216"/>
          <p:cNvSpPr txBox="1"/>
          <p:nvPr/>
        </p:nvSpPr>
        <p:spPr>
          <a:xfrm>
            <a:off x="5018335" y="2180444"/>
            <a:ext cx="351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cost of using MemVerge managed Spot instances for ranged from 69% to 78% lower vs AWS Batch managed On-Demand instances</a:t>
            </a:r>
            <a:endParaRPr/>
          </a:p>
        </p:txBody>
      </p:sp>
      <p:pic>
        <p:nvPicPr>
          <p:cNvPr descr="Checkbox Checked with solid fill" id="389" name="Google Shape;389;g351d263cfda_0_2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9413" y="2576428"/>
            <a:ext cx="350875" cy="35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351d263cfda_0_216"/>
          <p:cNvSpPr txBox="1"/>
          <p:nvPr/>
        </p:nvSpPr>
        <p:spPr>
          <a:xfrm>
            <a:off x="5018335" y="2582589"/>
            <a:ext cx="3519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MemVerge SpotSurfer can guarantee consistent CPU hours and cost per run on Spot instances at scale while AWS Batch cannot (see Sarek data)</a:t>
            </a:r>
            <a:endParaRPr/>
          </a:p>
        </p:txBody>
      </p:sp>
      <p:sp>
        <p:nvSpPr>
          <p:cNvPr id="391" name="Google Shape;391;g351d263cfda_0_216"/>
          <p:cNvSpPr txBox="1"/>
          <p:nvPr/>
        </p:nvSpPr>
        <p:spPr>
          <a:xfrm>
            <a:off x="4679413" y="3244723"/>
            <a:ext cx="172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69-78% Savings</a:t>
            </a:r>
            <a:endParaRPr/>
          </a:p>
        </p:txBody>
      </p:sp>
      <p:pic>
        <p:nvPicPr>
          <p:cNvPr id="392" name="Google Shape;392;g351d263cfda_0_2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423" y="844849"/>
            <a:ext cx="4072966" cy="3838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Have you ever had AWS billing surprises?</a:t>
            </a:r>
            <a:endParaRPr/>
          </a:p>
        </p:txBody>
      </p:sp>
      <p:sp>
        <p:nvSpPr>
          <p:cNvPr id="398" name="Google Shape;398;p13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13"/>
          <p:cNvSpPr txBox="1"/>
          <p:nvPr/>
        </p:nvSpPr>
        <p:spPr>
          <a:xfrm>
            <a:off x="574714" y="1015246"/>
            <a:ext cx="7917160" cy="600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Machine </a:t>
            </a: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SurfZone 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a service that minimizes the risk of runaway compute spend by cancelling or suspending jobs when a user’s “quota” is exceeded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127" y="1615347"/>
            <a:ext cx="7520765" cy="317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51d263cfda_0_614"/>
          <p:cNvSpPr txBox="1"/>
          <p:nvPr>
            <p:ph type="title"/>
          </p:nvPr>
        </p:nvSpPr>
        <p:spPr>
          <a:xfrm>
            <a:off x="97600" y="335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Background</a:t>
            </a:r>
            <a:endParaRPr/>
          </a:p>
        </p:txBody>
      </p:sp>
      <p:sp>
        <p:nvSpPr>
          <p:cNvPr id="177" name="Google Shape;177;g351d263cfda_0_614"/>
          <p:cNvSpPr txBox="1"/>
          <p:nvPr>
            <p:ph idx="1" type="body"/>
          </p:nvPr>
        </p:nvSpPr>
        <p:spPr>
          <a:xfrm>
            <a:off x="0" y="433400"/>
            <a:ext cx="6961200" cy="162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Research: Understanding sequence–phenotype relationships using novel analytical methods. 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Bioinformatics (analysis, pipeline development &amp; optimization, etc.); computational biology problems (gene expression, immune/antibody analysis, etc.); methods development.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-US" sz="1700"/>
              <a:t>community building (nf-core), training/teaching, and mentorship! </a:t>
            </a:r>
            <a:endParaRPr sz="1700"/>
          </a:p>
        </p:txBody>
      </p:sp>
      <p:pic>
        <p:nvPicPr>
          <p:cNvPr id="178" name="Google Shape;178;g351d263cfda_0_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7176" y="4475575"/>
            <a:ext cx="1936901" cy="47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51d263cfda_0_6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75" y="2348263"/>
            <a:ext cx="3739399" cy="172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51d263cfda_0_6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2600" y="2041024"/>
            <a:ext cx="3316425" cy="239904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351d263cfda_0_614"/>
          <p:cNvSpPr txBox="1"/>
          <p:nvPr/>
        </p:nvSpPr>
        <p:spPr>
          <a:xfrm>
            <a:off x="5672625" y="4841725"/>
            <a:ext cx="2108700" cy="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https://www.nextflow.io/our_ambassadors.html</a:t>
            </a:r>
            <a:endParaRPr sz="7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2" name="Google Shape;182;g351d263cfda_0_614"/>
          <p:cNvSpPr txBox="1"/>
          <p:nvPr/>
        </p:nvSpPr>
        <p:spPr>
          <a:xfrm>
            <a:off x="0" y="4125000"/>
            <a:ext cx="2155500" cy="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Basis of ortho_seqs work</a:t>
            </a:r>
            <a:endParaRPr sz="8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3" name="Google Shape;183;g351d263cfda_0_6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07646" y="4202712"/>
            <a:ext cx="1887404" cy="65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51d263cfda_0_6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26375" y="2808913"/>
            <a:ext cx="1465850" cy="122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51d263cfda_0_6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42300" y="4365054"/>
            <a:ext cx="1887400" cy="47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51d263cfda_0_6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85425" y="206875"/>
            <a:ext cx="1798650" cy="17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8"/>
          <p:cNvSpPr txBox="1"/>
          <p:nvPr>
            <p:ph type="title"/>
          </p:nvPr>
        </p:nvSpPr>
        <p:spPr>
          <a:xfrm>
            <a:off x="4647828" y="0"/>
            <a:ext cx="42741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ct val="100000"/>
              <a:buFont typeface="Arial"/>
              <a:buNone/>
            </a:pPr>
            <a:r>
              <a:rPr lang="en-US"/>
              <a:t>Interested?  Here’s how to get started!</a:t>
            </a:r>
            <a:endParaRPr/>
          </a:p>
        </p:txBody>
      </p:sp>
      <p:sp>
        <p:nvSpPr>
          <p:cNvPr id="406" name="Google Shape;406;p18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7" name="Google Shape;407;p18"/>
          <p:cNvSpPr txBox="1"/>
          <p:nvPr/>
        </p:nvSpPr>
        <p:spPr>
          <a:xfrm>
            <a:off x="4895900" y="4360225"/>
            <a:ext cx="262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Sign up for a free trial</a:t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8"/>
          <p:cNvSpPr txBox="1"/>
          <p:nvPr/>
        </p:nvSpPr>
        <p:spPr>
          <a:xfrm>
            <a:off x="4895899" y="4602175"/>
            <a:ext cx="326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Slack support is available to all users</a:t>
            </a:r>
            <a:endParaRPr/>
          </a:p>
        </p:txBody>
      </p:sp>
      <p:sp>
        <p:nvSpPr>
          <p:cNvPr id="409" name="Google Shape;409;p18"/>
          <p:cNvSpPr txBox="1"/>
          <p:nvPr/>
        </p:nvSpPr>
        <p:spPr>
          <a:xfrm>
            <a:off x="4814250" y="4795925"/>
            <a:ext cx="364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https://www.mmcloud.io/customer/register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8"/>
          <p:cNvSpPr txBox="1"/>
          <p:nvPr/>
        </p:nvSpPr>
        <p:spPr>
          <a:xfrm>
            <a:off x="4838650" y="948175"/>
            <a:ext cx="4083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Email </a:t>
            </a:r>
            <a:r>
              <a:rPr lang="en-US" sz="1600">
                <a:solidFill>
                  <a:schemeClr val="dk1"/>
                </a:solidFill>
              </a:rPr>
              <a:t>Jing for more info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jing.xie@memverge.com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start guides: </a:t>
            </a:r>
            <a:r>
              <a:rPr lang="en-US" sz="16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www.mmcloud.io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95910" y="1779177"/>
            <a:ext cx="3777923" cy="258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18"/>
          <p:cNvSpPr txBox="1"/>
          <p:nvPr>
            <p:ph type="title"/>
          </p:nvPr>
        </p:nvSpPr>
        <p:spPr>
          <a:xfrm>
            <a:off x="111551" y="376675"/>
            <a:ext cx="35982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413" name="Google Shape;413;p18"/>
          <p:cNvSpPr txBox="1"/>
          <p:nvPr/>
        </p:nvSpPr>
        <p:spPr>
          <a:xfrm>
            <a:off x="254600" y="1990200"/>
            <a:ext cx="3647400" cy="15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If you have questions or want to collaborate, problem solve, etc., please reach out! 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saba.nafees@memverge.com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51d263cfda_0_373"/>
          <p:cNvSpPr txBox="1"/>
          <p:nvPr>
            <p:ph type="title"/>
          </p:nvPr>
        </p:nvSpPr>
        <p:spPr>
          <a:xfrm>
            <a:off x="298376" y="296696"/>
            <a:ext cx="84969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Supplementary</a:t>
            </a:r>
            <a:endParaRPr/>
          </a:p>
        </p:txBody>
      </p:sp>
      <p:sp>
        <p:nvSpPr>
          <p:cNvPr id="419" name="Google Shape;419;g351d263cfda_0_373"/>
          <p:cNvSpPr txBox="1"/>
          <p:nvPr>
            <p:ph idx="12" type="sldNum"/>
          </p:nvPr>
        </p:nvSpPr>
        <p:spPr>
          <a:xfrm>
            <a:off x="8538201" y="4808009"/>
            <a:ext cx="38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1d263cfda_0_15"/>
          <p:cNvSpPr txBox="1"/>
          <p:nvPr>
            <p:ph type="title"/>
          </p:nvPr>
        </p:nvSpPr>
        <p:spPr>
          <a:xfrm>
            <a:off x="298376" y="296696"/>
            <a:ext cx="84969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Pain Point: Cloud Skills</a:t>
            </a:r>
            <a:endParaRPr/>
          </a:p>
        </p:txBody>
      </p:sp>
      <p:sp>
        <p:nvSpPr>
          <p:cNvPr id="425" name="Google Shape;425;g351d263cfda_0_15"/>
          <p:cNvSpPr txBox="1"/>
          <p:nvPr>
            <p:ph idx="12" type="sldNum"/>
          </p:nvPr>
        </p:nvSpPr>
        <p:spPr>
          <a:xfrm>
            <a:off x="8538201" y="4808009"/>
            <a:ext cx="38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6" name="Google Shape;426;g351d263cfda_0_15"/>
          <p:cNvSpPr txBox="1"/>
          <p:nvPr/>
        </p:nvSpPr>
        <p:spPr>
          <a:xfrm>
            <a:off x="389647" y="1268896"/>
            <a:ext cx="42816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Computing comes with a learning curve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-How do I “submit a job” on AWS, GCP?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-How do I know I’m using the right compute?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-How can I optimize and run this job for less?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-How do I monitor my lab’s job(s) and user(s)?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-How can I do the above in a more automated way?</a:t>
            </a:r>
            <a:endParaRPr/>
          </a:p>
        </p:txBody>
      </p:sp>
      <p:pic>
        <p:nvPicPr>
          <p:cNvPr descr="A diagram of a mountain with a cloud above it&#10;&#10;Description automatically generated" id="427" name="Google Shape;427;g351d263cfda_0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3659" y="1345096"/>
            <a:ext cx="2940326" cy="294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351d263cfda_0_22"/>
          <p:cNvPicPr preferRelativeResize="0"/>
          <p:nvPr/>
        </p:nvPicPr>
        <p:blipFill rotWithShape="1">
          <a:blip r:embed="rId3">
            <a:alphaModFix/>
          </a:blip>
          <a:srcRect b="0" l="50389" r="0" t="5000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351d263cfda_0_22"/>
          <p:cNvSpPr txBox="1"/>
          <p:nvPr>
            <p:ph idx="12" type="sldNum"/>
          </p:nvPr>
        </p:nvSpPr>
        <p:spPr>
          <a:xfrm>
            <a:off x="8538201" y="4808009"/>
            <a:ext cx="38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4" name="Google Shape;434;g351d263cfda_0_22"/>
          <p:cNvGrpSpPr/>
          <p:nvPr/>
        </p:nvGrpSpPr>
        <p:grpSpPr>
          <a:xfrm>
            <a:off x="4244585" y="1257586"/>
            <a:ext cx="4371270" cy="400200"/>
            <a:chOff x="4558304" y="721400"/>
            <a:chExt cx="4371270" cy="400200"/>
          </a:xfrm>
        </p:grpSpPr>
        <p:sp>
          <p:nvSpPr>
            <p:cNvPr id="435" name="Google Shape;435;g351d263cfda_0_22"/>
            <p:cNvSpPr/>
            <p:nvPr/>
          </p:nvSpPr>
          <p:spPr>
            <a:xfrm>
              <a:off x="4558304" y="721400"/>
              <a:ext cx="3321900" cy="4002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351d263cfda_0_22"/>
            <p:cNvSpPr/>
            <p:nvPr/>
          </p:nvSpPr>
          <p:spPr>
            <a:xfrm>
              <a:off x="7990874" y="721400"/>
              <a:ext cx="938700" cy="4002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351d263cfda_0_22"/>
            <p:cNvSpPr txBox="1"/>
            <p:nvPr/>
          </p:nvSpPr>
          <p:spPr>
            <a:xfrm>
              <a:off x="4640457" y="767537"/>
              <a:ext cx="3178500" cy="3078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“WaveRider” VM auto-right-sizing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351d263cfda_0_22"/>
            <p:cNvSpPr txBox="1"/>
            <p:nvPr/>
          </p:nvSpPr>
          <p:spPr>
            <a:xfrm>
              <a:off x="8083156" y="786395"/>
              <a:ext cx="815100" cy="3078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5-10%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g351d263cfda_0_22"/>
          <p:cNvGrpSpPr/>
          <p:nvPr/>
        </p:nvGrpSpPr>
        <p:grpSpPr>
          <a:xfrm>
            <a:off x="4244585" y="1749924"/>
            <a:ext cx="4371270" cy="400200"/>
            <a:chOff x="4558304" y="1213738"/>
            <a:chExt cx="4371270" cy="400200"/>
          </a:xfrm>
        </p:grpSpPr>
        <p:sp>
          <p:nvSpPr>
            <p:cNvPr id="440" name="Google Shape;440;g351d263cfda_0_22"/>
            <p:cNvSpPr/>
            <p:nvPr/>
          </p:nvSpPr>
          <p:spPr>
            <a:xfrm>
              <a:off x="4558304" y="1213738"/>
              <a:ext cx="3321900" cy="4002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351d263cfda_0_22"/>
            <p:cNvSpPr/>
            <p:nvPr/>
          </p:nvSpPr>
          <p:spPr>
            <a:xfrm>
              <a:off x="7990874" y="1213738"/>
              <a:ext cx="938700" cy="4002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351d263cfda_0_22"/>
            <p:cNvSpPr txBox="1"/>
            <p:nvPr/>
          </p:nvSpPr>
          <p:spPr>
            <a:xfrm>
              <a:off x="4640457" y="1259875"/>
              <a:ext cx="3178500" cy="3078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EC2 automation, instance selection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351d263cfda_0_22"/>
            <p:cNvSpPr txBox="1"/>
            <p:nvPr/>
          </p:nvSpPr>
          <p:spPr>
            <a:xfrm>
              <a:off x="8083156" y="1278733"/>
              <a:ext cx="815100" cy="3078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5-10%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g351d263cfda_0_22"/>
          <p:cNvGrpSpPr/>
          <p:nvPr/>
        </p:nvGrpSpPr>
        <p:grpSpPr>
          <a:xfrm>
            <a:off x="4251140" y="2236351"/>
            <a:ext cx="4371270" cy="400200"/>
            <a:chOff x="4564859" y="1700165"/>
            <a:chExt cx="4371270" cy="400200"/>
          </a:xfrm>
        </p:grpSpPr>
        <p:sp>
          <p:nvSpPr>
            <p:cNvPr id="445" name="Google Shape;445;g351d263cfda_0_22"/>
            <p:cNvSpPr/>
            <p:nvPr/>
          </p:nvSpPr>
          <p:spPr>
            <a:xfrm>
              <a:off x="4564859" y="1700165"/>
              <a:ext cx="3321900" cy="4002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351d263cfda_0_22"/>
            <p:cNvSpPr/>
            <p:nvPr/>
          </p:nvSpPr>
          <p:spPr>
            <a:xfrm>
              <a:off x="7997429" y="1700165"/>
              <a:ext cx="938700" cy="4002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351d263cfda_0_22"/>
            <p:cNvSpPr txBox="1"/>
            <p:nvPr/>
          </p:nvSpPr>
          <p:spPr>
            <a:xfrm>
              <a:off x="4647012" y="1746302"/>
              <a:ext cx="3178500" cy="3078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High perf file system automation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351d263cfda_0_22"/>
            <p:cNvSpPr txBox="1"/>
            <p:nvPr/>
          </p:nvSpPr>
          <p:spPr>
            <a:xfrm>
              <a:off x="8083156" y="1746534"/>
              <a:ext cx="815100" cy="3078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5-10%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9" name="Google Shape;449;g351d263cfda_0_22"/>
          <p:cNvGrpSpPr/>
          <p:nvPr/>
        </p:nvGrpSpPr>
        <p:grpSpPr>
          <a:xfrm>
            <a:off x="4250550" y="3218754"/>
            <a:ext cx="4371270" cy="400200"/>
            <a:chOff x="4564269" y="2192503"/>
            <a:chExt cx="4371270" cy="400200"/>
          </a:xfrm>
        </p:grpSpPr>
        <p:sp>
          <p:nvSpPr>
            <p:cNvPr id="450" name="Google Shape;450;g351d263cfda_0_22"/>
            <p:cNvSpPr/>
            <p:nvPr/>
          </p:nvSpPr>
          <p:spPr>
            <a:xfrm>
              <a:off x="4564269" y="2192503"/>
              <a:ext cx="3321900" cy="4002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351d263cfda_0_22"/>
            <p:cNvSpPr/>
            <p:nvPr/>
          </p:nvSpPr>
          <p:spPr>
            <a:xfrm>
              <a:off x="7996839" y="2192503"/>
              <a:ext cx="938700" cy="4002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351d263cfda_0_22"/>
            <p:cNvSpPr txBox="1"/>
            <p:nvPr/>
          </p:nvSpPr>
          <p:spPr>
            <a:xfrm>
              <a:off x="4646422" y="2238640"/>
              <a:ext cx="3178500" cy="3078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“SpotSurfer” vs. On Demand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351d263cfda_0_22"/>
            <p:cNvSpPr txBox="1"/>
            <p:nvPr/>
          </p:nvSpPr>
          <p:spPr>
            <a:xfrm>
              <a:off x="8083156" y="2238640"/>
              <a:ext cx="815100" cy="3078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50%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g351d263cfda_0_22"/>
          <p:cNvGrpSpPr/>
          <p:nvPr/>
        </p:nvGrpSpPr>
        <p:grpSpPr>
          <a:xfrm>
            <a:off x="7677155" y="3712531"/>
            <a:ext cx="938700" cy="400200"/>
            <a:chOff x="7990874" y="2686280"/>
            <a:chExt cx="938700" cy="400200"/>
          </a:xfrm>
        </p:grpSpPr>
        <p:sp>
          <p:nvSpPr>
            <p:cNvPr id="455" name="Google Shape;455;g351d263cfda_0_22"/>
            <p:cNvSpPr/>
            <p:nvPr/>
          </p:nvSpPr>
          <p:spPr>
            <a:xfrm>
              <a:off x="7990874" y="2686280"/>
              <a:ext cx="938700" cy="4002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g351d263cfda_0_22"/>
            <p:cNvSpPr txBox="1"/>
            <p:nvPr/>
          </p:nvSpPr>
          <p:spPr>
            <a:xfrm>
              <a:off x="8077191" y="2732417"/>
              <a:ext cx="815100" cy="3078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50-90%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picture containing text, device, gauge&#10;&#10;Description automatically generated" id="457" name="Google Shape;457;g351d263cfda_0_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296" y="4797776"/>
            <a:ext cx="876569" cy="195303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51d263cfda_0_22"/>
          <p:cNvSpPr txBox="1"/>
          <p:nvPr>
            <p:ph type="title"/>
          </p:nvPr>
        </p:nvSpPr>
        <p:spPr>
          <a:xfrm>
            <a:off x="298450" y="296863"/>
            <a:ext cx="849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ct val="100000"/>
              <a:buFont typeface="Arial"/>
              <a:buNone/>
            </a:pPr>
            <a:r>
              <a:rPr lang="en-US"/>
              <a:t>How MemVerge MMCloud Cuts Cloud Costs</a:t>
            </a:r>
            <a:endParaRPr/>
          </a:p>
        </p:txBody>
      </p:sp>
      <p:grpSp>
        <p:nvGrpSpPr>
          <p:cNvPr id="459" name="Google Shape;459;g351d263cfda_0_22"/>
          <p:cNvGrpSpPr/>
          <p:nvPr/>
        </p:nvGrpSpPr>
        <p:grpSpPr>
          <a:xfrm>
            <a:off x="4251140" y="2731490"/>
            <a:ext cx="4371270" cy="400200"/>
            <a:chOff x="4564859" y="1700165"/>
            <a:chExt cx="4371270" cy="400200"/>
          </a:xfrm>
        </p:grpSpPr>
        <p:sp>
          <p:nvSpPr>
            <p:cNvPr id="460" name="Google Shape;460;g351d263cfda_0_22"/>
            <p:cNvSpPr/>
            <p:nvPr/>
          </p:nvSpPr>
          <p:spPr>
            <a:xfrm>
              <a:off x="4564859" y="1700165"/>
              <a:ext cx="3321900" cy="4002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351d263cfda_0_22"/>
            <p:cNvSpPr/>
            <p:nvPr/>
          </p:nvSpPr>
          <p:spPr>
            <a:xfrm>
              <a:off x="7997429" y="1700165"/>
              <a:ext cx="938700" cy="4002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351d263cfda_0_22"/>
            <p:cNvSpPr txBox="1"/>
            <p:nvPr/>
          </p:nvSpPr>
          <p:spPr>
            <a:xfrm>
              <a:off x="4647012" y="1746302"/>
              <a:ext cx="3178500" cy="3078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Suspend / Resume / Gateway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351d263cfda_0_22"/>
            <p:cNvSpPr txBox="1"/>
            <p:nvPr/>
          </p:nvSpPr>
          <p:spPr>
            <a:xfrm>
              <a:off x="8083156" y="1746534"/>
              <a:ext cx="815100" cy="307800"/>
            </a:xfrm>
            <a:prstGeom prst="rect">
              <a:avLst/>
            </a:prstGeom>
            <a:solidFill>
              <a:srgbClr val="A8D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5-10%</a:t>
              </a:r>
              <a:endParaRPr b="1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ct val="100000"/>
              <a:buFont typeface="Arial"/>
              <a:buNone/>
            </a:pPr>
            <a:r>
              <a:rPr lang="en-US"/>
              <a:t>Easily run containerized apps, tools on AWS</a:t>
            </a:r>
            <a:endParaRPr/>
          </a:p>
        </p:txBody>
      </p:sp>
      <p:sp>
        <p:nvSpPr>
          <p:cNvPr id="469" name="Google Shape;469;p6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0" name="Google Shape;47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895" y="867133"/>
            <a:ext cx="8356209" cy="376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5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Customer testimonials</a:t>
            </a:r>
            <a:endParaRPr/>
          </a:p>
        </p:txBody>
      </p:sp>
      <p:sp>
        <p:nvSpPr>
          <p:cNvPr id="476" name="Google Shape;476;p15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" name="Google Shape;477;p15"/>
          <p:cNvSpPr txBox="1"/>
          <p:nvPr/>
        </p:nvSpPr>
        <p:spPr>
          <a:xfrm>
            <a:off x="418214" y="998564"/>
            <a:ext cx="6318322" cy="4093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“MMCloud has helped our team in the Computational Biology Core at MDI Biological Laboratory </a:t>
            </a:r>
            <a:r>
              <a:rPr lang="en-US" sz="11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better utilize AWS Spot EC2 instances to save cloud computing costs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In addition, the WaveWatcher tool has let us observe resource usage in real time, providing </a:t>
            </a:r>
            <a:r>
              <a:rPr lang="en-US" sz="11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new insights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into optimizing resource allocations for our work with </a:t>
            </a:r>
            <a:r>
              <a:rPr lang="en-US" sz="11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Nextflow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pipelines”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-Joel Graber, Director of the Computational Biology and Bioinformatics Core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“We have been impressed by the performance of the WaveRider for </a:t>
            </a:r>
            <a:r>
              <a:rPr lang="en-US" sz="11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Sentieon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solution.  Early testing shows 4-5x speed-ups out-of-the-box and we expect to improve the results as we fine tune the solution.  </a:t>
            </a:r>
            <a:r>
              <a:rPr lang="en-US" sz="11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Faster processing coupled with leveraging Spot instances is dramatically lowering our cloud costs too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This solution enables us to complete our NGS more efficiently than ever and will help elevate our research to a new level.”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-Remco Ursem, Program Leader of Bioinformatics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“I was getting up to 80% batch failure rates with Spot EC2, now </a:t>
            </a:r>
            <a:r>
              <a:rPr lang="en-US" sz="11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with SpotSurfer we have already brought failure rates due to Spot reclaims to below 1%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we are just getting started.  WaveRider picks the most appropriate VM for each of the thousands of jobs launched by </a:t>
            </a:r>
            <a:r>
              <a:rPr lang="en-US" sz="11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Nextflow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 That is giving me </a:t>
            </a:r>
            <a:r>
              <a:rPr lang="en-US" sz="1100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more efficiency</a:t>
            </a: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than ever.  Very cool.”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-Vince Pagano, Senior Scientific Programmer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DI Biological Laboratory" id="478" name="Google Shape;4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6536" y="1190975"/>
            <a:ext cx="2248723" cy="345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ZPC" id="479" name="Google Shape;47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4043" y="2267863"/>
            <a:ext cx="1871222" cy="6682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, logo, company name&#10;&#10;Description automatically generated" id="480" name="Google Shape;480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0949" y="3586883"/>
            <a:ext cx="1247252" cy="573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4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Full Stack Solution or Embeddable</a:t>
            </a:r>
            <a:endParaRPr/>
          </a:p>
        </p:txBody>
      </p:sp>
      <p:sp>
        <p:nvSpPr>
          <p:cNvPr id="486" name="Google Shape;486;p14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7" name="Google Shape;487;p14"/>
          <p:cNvSpPr/>
          <p:nvPr/>
        </p:nvSpPr>
        <p:spPr>
          <a:xfrm>
            <a:off x="806766" y="889717"/>
            <a:ext cx="6791236" cy="3826143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Users Icon | Silky Line User Iconset | Custom Icon Design" id="488" name="Google Shape;488;p14"/>
          <p:cNvPicPr preferRelativeResize="0"/>
          <p:nvPr/>
        </p:nvPicPr>
        <p:blipFill rotWithShape="1">
          <a:blip r:embed="rId3">
            <a:alphaModFix/>
          </a:blip>
          <a:srcRect b="0" l="0" r="0" t="18258"/>
          <a:stretch/>
        </p:blipFill>
        <p:spPr>
          <a:xfrm>
            <a:off x="139247" y="1216892"/>
            <a:ext cx="574601" cy="469692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14"/>
          <p:cNvSpPr txBox="1"/>
          <p:nvPr/>
        </p:nvSpPr>
        <p:spPr>
          <a:xfrm>
            <a:off x="538890" y="3968190"/>
            <a:ext cx="502061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Internet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Gateway</a:t>
            </a:r>
            <a:endParaRPr/>
          </a:p>
        </p:txBody>
      </p:sp>
      <p:pic>
        <p:nvPicPr>
          <p:cNvPr descr="Compute, copy, gateway, internet, networking, vpc icon - Free download" id="490" name="Google Shape;490;p14"/>
          <p:cNvPicPr preferRelativeResize="0"/>
          <p:nvPr/>
        </p:nvPicPr>
        <p:blipFill rotWithShape="1">
          <a:blip r:embed="rId4">
            <a:alphaModFix/>
          </a:blip>
          <a:srcRect b="22757" l="22541" r="21280" t="20659"/>
          <a:stretch/>
        </p:blipFill>
        <p:spPr>
          <a:xfrm>
            <a:off x="604147" y="3635950"/>
            <a:ext cx="371544" cy="37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1" name="Google Shape;491;p14"/>
          <p:cNvCxnSpPr>
            <a:stCxn id="488" idx="3"/>
          </p:cNvCxnSpPr>
          <p:nvPr/>
        </p:nvCxnSpPr>
        <p:spPr>
          <a:xfrm>
            <a:off x="713848" y="1451738"/>
            <a:ext cx="527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92" name="Google Shape;492;p14"/>
          <p:cNvSpPr txBox="1"/>
          <p:nvPr/>
        </p:nvSpPr>
        <p:spPr>
          <a:xfrm>
            <a:off x="217503" y="1704442"/>
            <a:ext cx="38664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Users</a:t>
            </a:r>
            <a:endParaRPr/>
          </a:p>
        </p:txBody>
      </p:sp>
      <p:sp>
        <p:nvSpPr>
          <p:cNvPr id="493" name="Google Shape;493;p14"/>
          <p:cNvSpPr txBox="1"/>
          <p:nvPr/>
        </p:nvSpPr>
        <p:spPr>
          <a:xfrm>
            <a:off x="715543" y="1175166"/>
            <a:ext cx="343364" cy="18466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VPC</a:t>
            </a:r>
            <a:endParaRPr/>
          </a:p>
        </p:txBody>
      </p:sp>
      <p:pic>
        <p:nvPicPr>
          <p:cNvPr descr="Do you have a logo icon for this AWS CNI plugin? · Issue #381 · aws/amazon- vpc-cni-k8s · GitHub" id="494" name="Google Shape;494;p14"/>
          <p:cNvPicPr preferRelativeResize="0"/>
          <p:nvPr/>
        </p:nvPicPr>
        <p:blipFill rotWithShape="1">
          <a:blip r:embed="rId5">
            <a:alphaModFix/>
          </a:blip>
          <a:srcRect b="41176" l="20086" r="19247" t="9456"/>
          <a:stretch/>
        </p:blipFill>
        <p:spPr>
          <a:xfrm>
            <a:off x="619359" y="2766524"/>
            <a:ext cx="356333" cy="3624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5" name="Google Shape;495;p14"/>
          <p:cNvCxnSpPr/>
          <p:nvPr/>
        </p:nvCxnSpPr>
        <p:spPr>
          <a:xfrm>
            <a:off x="7228233" y="2150481"/>
            <a:ext cx="445731" cy="4219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496" name="Google Shape;496;p14"/>
          <p:cNvGrpSpPr/>
          <p:nvPr/>
        </p:nvGrpSpPr>
        <p:grpSpPr>
          <a:xfrm>
            <a:off x="7673964" y="1449619"/>
            <a:ext cx="1351580" cy="1041573"/>
            <a:chOff x="6855293" y="2136975"/>
            <a:chExt cx="1351580" cy="1041573"/>
          </a:xfrm>
        </p:grpSpPr>
        <p:sp>
          <p:nvSpPr>
            <p:cNvPr id="497" name="Google Shape;497;p14"/>
            <p:cNvSpPr/>
            <p:nvPr/>
          </p:nvSpPr>
          <p:spPr>
            <a:xfrm>
              <a:off x="6855293" y="2136975"/>
              <a:ext cx="1351580" cy="1041573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8" name="Google Shape;498;p14"/>
            <p:cNvGrpSpPr/>
            <p:nvPr/>
          </p:nvGrpSpPr>
          <p:grpSpPr>
            <a:xfrm>
              <a:off x="7067049" y="2200418"/>
              <a:ext cx="927299" cy="391967"/>
              <a:chOff x="7558243" y="2027299"/>
              <a:chExt cx="1067704" cy="451316"/>
            </a:xfrm>
          </p:grpSpPr>
          <p:pic>
            <p:nvPicPr>
              <p:cNvPr descr="Image - Free web icons" id="499" name="Google Shape;499;p1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558243" y="2047691"/>
                <a:ext cx="359212" cy="3592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14"/>
              <p:cNvSpPr txBox="1"/>
              <p:nvPr/>
            </p:nvSpPr>
            <p:spPr>
              <a:xfrm>
                <a:off x="7950045" y="2027299"/>
                <a:ext cx="675902" cy="45131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Container</a:t>
                </a:r>
                <a:endParaRPr/>
              </a:p>
              <a:p>
                <a:pPr indent="0" lvl="0" marL="0" marR="0" rtl="0" algn="l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Image</a:t>
                </a:r>
                <a:endParaRPr/>
              </a:p>
              <a:p>
                <a:pPr indent="0" lvl="0" marL="0" marR="0" rtl="0" algn="l">
                  <a:lnSpc>
                    <a:spcPct val="1333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Repository</a:t>
                </a:r>
                <a:endParaRPr/>
              </a:p>
            </p:txBody>
          </p:sp>
        </p:grpSp>
        <p:grpSp>
          <p:nvGrpSpPr>
            <p:cNvPr id="501" name="Google Shape;501;p14"/>
            <p:cNvGrpSpPr/>
            <p:nvPr/>
          </p:nvGrpSpPr>
          <p:grpSpPr>
            <a:xfrm>
              <a:off x="7007790" y="2639101"/>
              <a:ext cx="1046585" cy="460941"/>
              <a:chOff x="7471699" y="2532404"/>
              <a:chExt cx="1205051" cy="530733"/>
            </a:xfrm>
          </p:grpSpPr>
          <p:pic>
            <p:nvPicPr>
              <p:cNvPr descr="Host AWS images locally · Issue #67 · cncf/filterable-landscape · GitHub" id="502" name="Google Shape;502;p1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8145199" y="2532404"/>
                <a:ext cx="531551" cy="5307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Press and Media Resources - Docker" id="503" name="Google Shape;503;p1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7471699" y="2568852"/>
                <a:ext cx="534287" cy="4571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4" name="Google Shape;504;p14"/>
              <p:cNvSpPr txBox="1"/>
              <p:nvPr/>
            </p:nvSpPr>
            <p:spPr>
              <a:xfrm>
                <a:off x="7924447" y="2756228"/>
                <a:ext cx="315988" cy="2352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7272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100">
                    <a:solidFill>
                      <a:srgbClr val="3BAFFD"/>
                    </a:solidFill>
                    <a:latin typeface="Arial"/>
                    <a:ea typeface="Arial"/>
                    <a:cs typeface="Arial"/>
                    <a:sym typeface="Arial"/>
                  </a:rPr>
                  <a:t>+</a:t>
                </a:r>
                <a:endParaRPr/>
              </a:p>
            </p:txBody>
          </p:sp>
        </p:grpSp>
      </p:grpSp>
      <p:grpSp>
        <p:nvGrpSpPr>
          <p:cNvPr id="505" name="Google Shape;505;p14"/>
          <p:cNvGrpSpPr/>
          <p:nvPr/>
        </p:nvGrpSpPr>
        <p:grpSpPr>
          <a:xfrm>
            <a:off x="1120235" y="988531"/>
            <a:ext cx="6240260" cy="3497839"/>
            <a:chOff x="582215" y="489348"/>
            <a:chExt cx="7979569" cy="3950263"/>
          </a:xfrm>
        </p:grpSpPr>
        <p:sp>
          <p:nvSpPr>
            <p:cNvPr id="506" name="Google Shape;506;p14"/>
            <p:cNvSpPr txBox="1"/>
            <p:nvPr/>
          </p:nvSpPr>
          <p:spPr>
            <a:xfrm>
              <a:off x="1236250" y="536808"/>
              <a:ext cx="6686300" cy="2954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Memory Machine Operations Center </a:t>
              </a:r>
              <a:r>
                <a:rPr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(in user Cloud account)</a:t>
              </a: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>
              <a:off x="582215" y="489348"/>
              <a:ext cx="7979569" cy="2021681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4"/>
            <p:cNvSpPr/>
            <p:nvPr/>
          </p:nvSpPr>
          <p:spPr>
            <a:xfrm>
              <a:off x="717420" y="1425178"/>
              <a:ext cx="1583232" cy="99298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Resource Manager</a:t>
              </a: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>
              <a:off x="2413555" y="1425178"/>
              <a:ext cx="4775597" cy="99298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Job Manager</a:t>
              </a: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>
              <a:off x="7300913" y="1425178"/>
              <a:ext cx="1091745" cy="992981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App Library</a:t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>
              <a:off x="582215" y="2621757"/>
              <a:ext cx="7979569" cy="1817854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4"/>
            <p:cNvSpPr/>
            <p:nvPr/>
          </p:nvSpPr>
          <p:spPr>
            <a:xfrm>
              <a:off x="708640" y="2725341"/>
              <a:ext cx="2494932" cy="1647124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Worker Node</a:t>
              </a:r>
              <a:endParaRPr/>
            </a:p>
          </p:txBody>
        </p:sp>
        <p:grpSp>
          <p:nvGrpSpPr>
            <p:cNvPr id="513" name="Google Shape;513;p14"/>
            <p:cNvGrpSpPr/>
            <p:nvPr/>
          </p:nvGrpSpPr>
          <p:grpSpPr>
            <a:xfrm>
              <a:off x="912031" y="3098891"/>
              <a:ext cx="2088150" cy="745514"/>
              <a:chOff x="2080092" y="3564483"/>
              <a:chExt cx="1266650" cy="881270"/>
            </a:xfrm>
          </p:grpSpPr>
          <p:sp>
            <p:nvSpPr>
              <p:cNvPr id="514" name="Google Shape;514;p14"/>
              <p:cNvSpPr/>
              <p:nvPr/>
            </p:nvSpPr>
            <p:spPr>
              <a:xfrm>
                <a:off x="2080092" y="3564483"/>
                <a:ext cx="1266650" cy="26642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 cap="flat" cmpd="sng" w="12700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Job</a:t>
                </a:r>
                <a:endParaRPr/>
              </a:p>
            </p:txBody>
          </p:sp>
          <p:sp>
            <p:nvSpPr>
              <p:cNvPr id="515" name="Google Shape;515;p14"/>
              <p:cNvSpPr/>
              <p:nvPr/>
            </p:nvSpPr>
            <p:spPr>
              <a:xfrm>
                <a:off x="2080092" y="3873391"/>
                <a:ext cx="1266650" cy="26642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 cap="flat" cmpd="sng" w="12700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Agent</a:t>
                </a:r>
                <a:endParaRPr/>
              </a:p>
            </p:txBody>
          </p:sp>
          <p:sp>
            <p:nvSpPr>
              <p:cNvPr id="516" name="Google Shape;516;p14"/>
              <p:cNvSpPr/>
              <p:nvPr/>
            </p:nvSpPr>
            <p:spPr>
              <a:xfrm>
                <a:off x="2080092" y="4179333"/>
                <a:ext cx="1266650" cy="26642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 cap="flat" cmpd="sng" w="12700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EC2 Instances</a:t>
                </a:r>
                <a:endParaRPr/>
              </a:p>
            </p:txBody>
          </p:sp>
        </p:grpSp>
        <p:grpSp>
          <p:nvGrpSpPr>
            <p:cNvPr id="517" name="Google Shape;517;p14"/>
            <p:cNvGrpSpPr/>
            <p:nvPr/>
          </p:nvGrpSpPr>
          <p:grpSpPr>
            <a:xfrm>
              <a:off x="846994" y="3918348"/>
              <a:ext cx="2218226" cy="380174"/>
              <a:chOff x="2080092" y="4187340"/>
              <a:chExt cx="1218409" cy="266420"/>
            </a:xfrm>
          </p:grpSpPr>
          <p:sp>
            <p:nvSpPr>
              <p:cNvPr id="518" name="Google Shape;518;p14"/>
              <p:cNvSpPr/>
              <p:nvPr/>
            </p:nvSpPr>
            <p:spPr>
              <a:xfrm>
                <a:off x="2080092" y="4187340"/>
                <a:ext cx="585084" cy="26642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App Temp Storage</a:t>
                </a:r>
                <a:endParaRPr/>
              </a:p>
            </p:txBody>
          </p:sp>
          <p:sp>
            <p:nvSpPr>
              <p:cNvPr id="519" name="Google Shape;519;p14"/>
              <p:cNvSpPr/>
              <p:nvPr/>
            </p:nvSpPr>
            <p:spPr>
              <a:xfrm>
                <a:off x="2713417" y="4187340"/>
                <a:ext cx="585084" cy="26642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I/O Data</a:t>
                </a:r>
                <a:endParaRPr/>
              </a:p>
            </p:txBody>
          </p:sp>
        </p:grpSp>
        <p:sp>
          <p:nvSpPr>
            <p:cNvPr id="520" name="Google Shape;520;p14"/>
            <p:cNvSpPr/>
            <p:nvPr/>
          </p:nvSpPr>
          <p:spPr>
            <a:xfrm>
              <a:off x="3299199" y="2725341"/>
              <a:ext cx="2494932" cy="1647124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Worker Node</a:t>
              </a:r>
              <a:endParaRPr/>
            </a:p>
          </p:txBody>
        </p:sp>
        <p:grpSp>
          <p:nvGrpSpPr>
            <p:cNvPr id="521" name="Google Shape;521;p14"/>
            <p:cNvGrpSpPr/>
            <p:nvPr/>
          </p:nvGrpSpPr>
          <p:grpSpPr>
            <a:xfrm>
              <a:off x="3502590" y="3098891"/>
              <a:ext cx="2088150" cy="745514"/>
              <a:chOff x="2080092" y="3564483"/>
              <a:chExt cx="1266650" cy="881270"/>
            </a:xfrm>
          </p:grpSpPr>
          <p:sp>
            <p:nvSpPr>
              <p:cNvPr id="522" name="Google Shape;522;p14"/>
              <p:cNvSpPr/>
              <p:nvPr/>
            </p:nvSpPr>
            <p:spPr>
              <a:xfrm>
                <a:off x="2080092" y="3564483"/>
                <a:ext cx="1266650" cy="26642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 cap="flat" cmpd="sng" w="12700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Job</a:t>
                </a:r>
                <a:endParaRPr/>
              </a:p>
            </p:txBody>
          </p:sp>
          <p:sp>
            <p:nvSpPr>
              <p:cNvPr id="523" name="Google Shape;523;p14"/>
              <p:cNvSpPr/>
              <p:nvPr/>
            </p:nvSpPr>
            <p:spPr>
              <a:xfrm>
                <a:off x="2080092" y="3873391"/>
                <a:ext cx="1266650" cy="26642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 cap="flat" cmpd="sng" w="12700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Agent</a:t>
                </a:r>
                <a:endParaRPr/>
              </a:p>
            </p:txBody>
          </p:sp>
          <p:sp>
            <p:nvSpPr>
              <p:cNvPr id="524" name="Google Shape;524;p14"/>
              <p:cNvSpPr/>
              <p:nvPr/>
            </p:nvSpPr>
            <p:spPr>
              <a:xfrm>
                <a:off x="2080092" y="4179333"/>
                <a:ext cx="1266650" cy="26642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 cap="flat" cmpd="sng" w="12700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EC2 Instances</a:t>
                </a:r>
                <a:endParaRPr/>
              </a:p>
            </p:txBody>
          </p:sp>
        </p:grpSp>
        <p:grpSp>
          <p:nvGrpSpPr>
            <p:cNvPr id="525" name="Google Shape;525;p14"/>
            <p:cNvGrpSpPr/>
            <p:nvPr/>
          </p:nvGrpSpPr>
          <p:grpSpPr>
            <a:xfrm>
              <a:off x="3437553" y="3918348"/>
              <a:ext cx="2218226" cy="380174"/>
              <a:chOff x="2080092" y="4187340"/>
              <a:chExt cx="1218409" cy="266420"/>
            </a:xfrm>
          </p:grpSpPr>
          <p:sp>
            <p:nvSpPr>
              <p:cNvPr id="526" name="Google Shape;526;p14"/>
              <p:cNvSpPr/>
              <p:nvPr/>
            </p:nvSpPr>
            <p:spPr>
              <a:xfrm>
                <a:off x="2080092" y="4187340"/>
                <a:ext cx="585084" cy="26642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App Temp Storage</a:t>
                </a:r>
                <a:endParaRPr/>
              </a:p>
            </p:txBody>
          </p:sp>
          <p:sp>
            <p:nvSpPr>
              <p:cNvPr id="527" name="Google Shape;527;p14"/>
              <p:cNvSpPr/>
              <p:nvPr/>
            </p:nvSpPr>
            <p:spPr>
              <a:xfrm>
                <a:off x="2713417" y="4187340"/>
                <a:ext cx="585084" cy="26642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I/O Data</a:t>
                </a:r>
                <a:endParaRPr/>
              </a:p>
            </p:txBody>
          </p:sp>
        </p:grpSp>
        <p:sp>
          <p:nvSpPr>
            <p:cNvPr id="528" name="Google Shape;528;p14"/>
            <p:cNvSpPr/>
            <p:nvPr/>
          </p:nvSpPr>
          <p:spPr>
            <a:xfrm>
              <a:off x="5889759" y="2725341"/>
              <a:ext cx="2494932" cy="1647124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Worker Node</a:t>
              </a:r>
              <a:endParaRPr/>
            </a:p>
          </p:txBody>
        </p:sp>
        <p:grpSp>
          <p:nvGrpSpPr>
            <p:cNvPr id="529" name="Google Shape;529;p14"/>
            <p:cNvGrpSpPr/>
            <p:nvPr/>
          </p:nvGrpSpPr>
          <p:grpSpPr>
            <a:xfrm>
              <a:off x="6093150" y="3098891"/>
              <a:ext cx="2088150" cy="745514"/>
              <a:chOff x="2080092" y="3564483"/>
              <a:chExt cx="1266650" cy="881270"/>
            </a:xfrm>
          </p:grpSpPr>
          <p:sp>
            <p:nvSpPr>
              <p:cNvPr id="530" name="Google Shape;530;p14"/>
              <p:cNvSpPr/>
              <p:nvPr/>
            </p:nvSpPr>
            <p:spPr>
              <a:xfrm>
                <a:off x="2080092" y="3564483"/>
                <a:ext cx="1266650" cy="26642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 cap="flat" cmpd="sng" w="12700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Job</a:t>
                </a:r>
                <a:endParaRPr/>
              </a:p>
            </p:txBody>
          </p:sp>
          <p:sp>
            <p:nvSpPr>
              <p:cNvPr id="531" name="Google Shape;531;p14"/>
              <p:cNvSpPr/>
              <p:nvPr/>
            </p:nvSpPr>
            <p:spPr>
              <a:xfrm>
                <a:off x="2080092" y="3873391"/>
                <a:ext cx="1266650" cy="26642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 cap="flat" cmpd="sng" w="12700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Agent</a:t>
                </a:r>
                <a:endParaRPr/>
              </a:p>
            </p:txBody>
          </p:sp>
          <p:sp>
            <p:nvSpPr>
              <p:cNvPr id="532" name="Google Shape;532;p14"/>
              <p:cNvSpPr/>
              <p:nvPr/>
            </p:nvSpPr>
            <p:spPr>
              <a:xfrm>
                <a:off x="2080092" y="4179333"/>
                <a:ext cx="1266650" cy="266420"/>
              </a:xfrm>
              <a:prstGeom prst="roundRect">
                <a:avLst>
                  <a:gd fmla="val 16667" name="adj"/>
                </a:avLst>
              </a:prstGeom>
              <a:solidFill>
                <a:srgbClr val="D8D8D8"/>
              </a:solidFill>
              <a:ln cap="flat" cmpd="sng" w="12700">
                <a:solidFill>
                  <a:srgbClr val="D8D8D8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EC2 Instances</a:t>
                </a:r>
                <a:endParaRPr/>
              </a:p>
            </p:txBody>
          </p:sp>
        </p:grpSp>
        <p:grpSp>
          <p:nvGrpSpPr>
            <p:cNvPr id="533" name="Google Shape;533;p14"/>
            <p:cNvGrpSpPr/>
            <p:nvPr/>
          </p:nvGrpSpPr>
          <p:grpSpPr>
            <a:xfrm>
              <a:off x="6028113" y="3918348"/>
              <a:ext cx="2218226" cy="380174"/>
              <a:chOff x="2080092" y="4187340"/>
              <a:chExt cx="1218409" cy="266420"/>
            </a:xfrm>
          </p:grpSpPr>
          <p:sp>
            <p:nvSpPr>
              <p:cNvPr id="534" name="Google Shape;534;p14"/>
              <p:cNvSpPr/>
              <p:nvPr/>
            </p:nvSpPr>
            <p:spPr>
              <a:xfrm>
                <a:off x="2080092" y="4187340"/>
                <a:ext cx="585084" cy="26642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6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App Temp Storage</a:t>
                </a:r>
                <a:endParaRPr/>
              </a:p>
            </p:txBody>
          </p:sp>
          <p:sp>
            <p:nvSpPr>
              <p:cNvPr id="535" name="Google Shape;535;p14"/>
              <p:cNvSpPr/>
              <p:nvPr/>
            </p:nvSpPr>
            <p:spPr>
              <a:xfrm>
                <a:off x="2713417" y="4187340"/>
                <a:ext cx="585084" cy="26642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1270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7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I/O Data</a:t>
                </a:r>
                <a:endParaRPr/>
              </a:p>
            </p:txBody>
          </p:sp>
        </p:grpSp>
        <p:sp>
          <p:nvSpPr>
            <p:cNvPr id="536" name="Google Shape;536;p14"/>
            <p:cNvSpPr/>
            <p:nvPr/>
          </p:nvSpPr>
          <p:spPr>
            <a:xfrm>
              <a:off x="717422" y="867570"/>
              <a:ext cx="7683024" cy="234539"/>
            </a:xfrm>
            <a:prstGeom prst="roundRect">
              <a:avLst>
                <a:gd fmla="val 16667" name="adj"/>
              </a:avLst>
            </a:prstGeom>
            <a:solidFill>
              <a:srgbClr val="BDE3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Float Command Language / Graphical User Interface</a:t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>
              <a:off x="708640" y="1133265"/>
              <a:ext cx="7683024" cy="234539"/>
            </a:xfrm>
            <a:prstGeom prst="roundRect">
              <a:avLst>
                <a:gd fmla="val 16667" name="adj"/>
              </a:avLst>
            </a:prstGeom>
            <a:solidFill>
              <a:srgbClr val="FBE4D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Restful API</a:t>
              </a:r>
              <a:endParaRPr/>
            </a:p>
          </p:txBody>
        </p:sp>
        <p:grpSp>
          <p:nvGrpSpPr>
            <p:cNvPr id="538" name="Google Shape;538;p14"/>
            <p:cNvGrpSpPr/>
            <p:nvPr/>
          </p:nvGrpSpPr>
          <p:grpSpPr>
            <a:xfrm>
              <a:off x="2437161" y="1876019"/>
              <a:ext cx="4728384" cy="478455"/>
              <a:chOff x="2449146" y="2029609"/>
              <a:chExt cx="4728384" cy="478455"/>
            </a:xfrm>
          </p:grpSpPr>
          <p:pic>
            <p:nvPicPr>
              <p:cNvPr descr="Explore: Ocean Observations" id="539" name="Google Shape;539;p14"/>
              <p:cNvPicPr preferRelativeResize="0"/>
              <p:nvPr/>
            </p:nvPicPr>
            <p:blipFill rotWithShape="1">
              <a:blip r:embed="rId9">
                <a:alphaModFix/>
              </a:blip>
              <a:srcRect b="23581" l="0" r="0" t="19151"/>
              <a:stretch/>
            </p:blipFill>
            <p:spPr>
              <a:xfrm>
                <a:off x="6683020" y="2084465"/>
                <a:ext cx="376359" cy="2155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Time Machine Icon Clip Art At Clker - Time Machine Black And White, HD Png  Download , Transparent Png Image - PNGitem" id="540" name="Google Shape;540;p14"/>
              <p:cNvPicPr preferRelativeResize="0"/>
              <p:nvPr/>
            </p:nvPicPr>
            <p:blipFill rotWithShape="1">
              <a:blip r:embed="rId10">
                <a:alphaModFix/>
              </a:blip>
              <a:srcRect b="3482" l="12923" r="12853" t="3896"/>
              <a:stretch/>
            </p:blipFill>
            <p:spPr>
              <a:xfrm>
                <a:off x="4289915" y="2070014"/>
                <a:ext cx="273449" cy="24443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1" name="Google Shape;541;p1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415209" y="2050187"/>
                <a:ext cx="403466" cy="2840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2" name="Google Shape;542;p14"/>
              <p:cNvPicPr preferRelativeResize="0"/>
              <p:nvPr/>
            </p:nvPicPr>
            <p:blipFill rotWithShape="1">
              <a:blip r:embed="rId12">
                <a:alphaModFix/>
              </a:blip>
              <a:srcRect b="0" l="0" r="0" t="0"/>
              <a:stretch/>
            </p:blipFill>
            <p:spPr>
              <a:xfrm>
                <a:off x="6033683" y="2035295"/>
                <a:ext cx="340291" cy="31386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con&#10;&#10;Description automatically generated" id="543" name="Google Shape;543;p14"/>
              <p:cNvPicPr preferRelativeResize="0"/>
              <p:nvPr/>
            </p:nvPicPr>
            <p:blipFill rotWithShape="1">
              <a:blip r:embed="rId13">
                <a:alphaModFix/>
              </a:blip>
              <a:srcRect b="0" l="0" r="0" t="0"/>
              <a:stretch/>
            </p:blipFill>
            <p:spPr>
              <a:xfrm>
                <a:off x="3080298" y="2029609"/>
                <a:ext cx="325242" cy="32524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A picture containing text, dark, night sky&#10;&#10;Description automatically generated" id="544" name="Google Shape;544;p14"/>
              <p:cNvPicPr preferRelativeResize="0"/>
              <p:nvPr/>
            </p:nvPicPr>
            <p:blipFill rotWithShape="1">
              <a:blip r:embed="rId14">
                <a:alphaModFix/>
              </a:blip>
              <a:srcRect b="0" l="0" r="0" t="0"/>
              <a:stretch/>
            </p:blipFill>
            <p:spPr>
              <a:xfrm>
                <a:off x="4866944" y="2062923"/>
                <a:ext cx="273261" cy="2713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Shape&#10;&#10;Description automatically generated with low confidence" id="545" name="Google Shape;545;p14"/>
              <p:cNvPicPr preferRelativeResize="0"/>
              <p:nvPr/>
            </p:nvPicPr>
            <p:blipFill rotWithShape="1">
              <a:blip r:embed="rId15">
                <a:alphaModFix/>
              </a:blip>
              <a:srcRect b="0" l="0" r="0" t="0"/>
              <a:stretch/>
            </p:blipFill>
            <p:spPr>
              <a:xfrm>
                <a:off x="2494747" y="2046841"/>
                <a:ext cx="358812" cy="35881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46" name="Google Shape;546;p14"/>
              <p:cNvPicPr preferRelativeResize="0"/>
              <p:nvPr/>
            </p:nvPicPr>
            <p:blipFill rotWithShape="1">
              <a:blip r:embed="rId16">
                <a:alphaModFix/>
              </a:blip>
              <a:srcRect b="0" l="0" r="0" t="0"/>
              <a:stretch/>
            </p:blipFill>
            <p:spPr>
              <a:xfrm>
                <a:off x="3669828" y="2075379"/>
                <a:ext cx="362943" cy="2337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47" name="Google Shape;547;p14"/>
              <p:cNvSpPr txBox="1"/>
              <p:nvPr/>
            </p:nvSpPr>
            <p:spPr>
              <a:xfrm>
                <a:off x="2449146" y="2334272"/>
                <a:ext cx="425385" cy="173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Snapshot</a:t>
                </a:r>
                <a:endParaRPr/>
              </a:p>
            </p:txBody>
          </p:sp>
          <p:sp>
            <p:nvSpPr>
              <p:cNvPr id="548" name="Google Shape;548;p14"/>
              <p:cNvSpPr txBox="1"/>
              <p:nvPr/>
            </p:nvSpPr>
            <p:spPr>
              <a:xfrm>
                <a:off x="3028786" y="2334270"/>
                <a:ext cx="456905" cy="173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AppCapsule</a:t>
                </a:r>
                <a:endParaRPr/>
              </a:p>
            </p:txBody>
          </p:sp>
          <p:sp>
            <p:nvSpPr>
              <p:cNvPr id="549" name="Google Shape;549;p14"/>
              <p:cNvSpPr txBox="1"/>
              <p:nvPr/>
            </p:nvSpPr>
            <p:spPr>
              <a:xfrm>
                <a:off x="3639949" y="2334270"/>
                <a:ext cx="425385" cy="173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AutoSave</a:t>
                </a:r>
                <a:endParaRPr/>
              </a:p>
            </p:txBody>
          </p:sp>
          <p:sp>
            <p:nvSpPr>
              <p:cNvPr id="550" name="Google Shape;550;p14"/>
              <p:cNvSpPr txBox="1"/>
              <p:nvPr/>
            </p:nvSpPr>
            <p:spPr>
              <a:xfrm>
                <a:off x="4219591" y="2334270"/>
                <a:ext cx="425385" cy="173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Rollback</a:t>
                </a:r>
                <a:endParaRPr/>
              </a:p>
            </p:txBody>
          </p:sp>
          <p:sp>
            <p:nvSpPr>
              <p:cNvPr id="551" name="Google Shape;551;p14"/>
              <p:cNvSpPr txBox="1"/>
              <p:nvPr/>
            </p:nvSpPr>
            <p:spPr>
              <a:xfrm>
                <a:off x="4799230" y="2334270"/>
                <a:ext cx="456905" cy="173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Thin Clones</a:t>
                </a:r>
                <a:endParaRPr/>
              </a:p>
            </p:txBody>
          </p:sp>
          <p:sp>
            <p:nvSpPr>
              <p:cNvPr id="552" name="Google Shape;552;p14"/>
              <p:cNvSpPr txBox="1"/>
              <p:nvPr/>
            </p:nvSpPr>
            <p:spPr>
              <a:xfrm>
                <a:off x="5410391" y="2334270"/>
                <a:ext cx="425385" cy="173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SpotSurfer</a:t>
                </a:r>
                <a:endParaRPr/>
              </a:p>
            </p:txBody>
          </p:sp>
          <p:sp>
            <p:nvSpPr>
              <p:cNvPr id="553" name="Google Shape;553;p14"/>
              <p:cNvSpPr txBox="1"/>
              <p:nvPr/>
            </p:nvSpPr>
            <p:spPr>
              <a:xfrm>
                <a:off x="5990033" y="2334270"/>
                <a:ext cx="425385" cy="1737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WaveRider</a:t>
                </a:r>
                <a:endParaRPr/>
              </a:p>
            </p:txBody>
          </p:sp>
          <p:sp>
            <p:nvSpPr>
              <p:cNvPr id="554" name="Google Shape;554;p14"/>
              <p:cNvSpPr txBox="1"/>
              <p:nvPr/>
            </p:nvSpPr>
            <p:spPr>
              <a:xfrm>
                <a:off x="6569678" y="2334270"/>
                <a:ext cx="607852" cy="1737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0" spcFirstLastPara="1" rIns="0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4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WaveWatcher</a:t>
                </a:r>
                <a:endParaRPr/>
              </a:p>
            </p:txBody>
          </p:sp>
        </p:grpSp>
        <p:pic>
          <p:nvPicPr>
            <p:cNvPr descr="Schedule Icon Vector Art, Icons, and Graphics for Free Download" id="555" name="Google Shape;555;p14"/>
            <p:cNvPicPr preferRelativeResize="0"/>
            <p:nvPr/>
          </p:nvPicPr>
          <p:blipFill rotWithShape="1">
            <a:blip r:embed="rId17">
              <a:alphaModFix/>
            </a:blip>
            <a:srcRect b="7153" l="7638" r="8564" t="7499"/>
            <a:stretch/>
          </p:blipFill>
          <p:spPr>
            <a:xfrm>
              <a:off x="1236250" y="1886862"/>
              <a:ext cx="347443" cy="3091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6" name="Google Shape;556;p14"/>
            <p:cNvSpPr txBox="1"/>
            <p:nvPr/>
          </p:nvSpPr>
          <p:spPr>
            <a:xfrm>
              <a:off x="1182851" y="2180680"/>
              <a:ext cx="425385" cy="173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Scheduler</a:t>
              </a:r>
              <a:endParaRPr/>
            </a:p>
          </p:txBody>
        </p:sp>
        <p:sp>
          <p:nvSpPr>
            <p:cNvPr id="557" name="Google Shape;557;p14"/>
            <p:cNvSpPr txBox="1"/>
            <p:nvPr/>
          </p:nvSpPr>
          <p:spPr>
            <a:xfrm>
              <a:off x="7618180" y="2179049"/>
              <a:ext cx="425385" cy="173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Registry</a:t>
              </a:r>
              <a:endParaRPr/>
            </a:p>
          </p:txBody>
        </p:sp>
        <p:pic>
          <p:nvPicPr>
            <p:cNvPr descr="Application Registry Svg Png Icon Free Download (#94178) -  OnlineWebFonts.COM" id="558" name="Google Shape;558;p1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7654781" y="1888818"/>
              <a:ext cx="352182" cy="27898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59" name="Google Shape;559;p1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829078" y="2866984"/>
            <a:ext cx="1097560" cy="220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che Airflow" id="560" name="Google Shape;560;p14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8324618" y="3519638"/>
            <a:ext cx="567561" cy="2401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roducing Flyte: A Cloud Native Machine Learning and Data Processing  Platform | by Allyson Gale | Lyft Engineering" id="561" name="Google Shape;561;p14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7673964" y="3172310"/>
            <a:ext cx="687970" cy="3153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itHub - broadinstitute/cromwell: Scientific workflow engine designed for  simplicity &amp; scalability. Trivially transition between one off use cases to  massive scale production environments" id="562" name="Google Shape;562;p14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7800620" y="3503507"/>
            <a:ext cx="493959" cy="27442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(and Why) To Use Snakemake ��" id="563" name="Google Shape;563;p14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8368423" y="3258974"/>
            <a:ext cx="544348" cy="158714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14"/>
          <p:cNvSpPr txBox="1"/>
          <p:nvPr/>
        </p:nvSpPr>
        <p:spPr>
          <a:xfrm>
            <a:off x="7673964" y="2594372"/>
            <a:ext cx="13515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Integrations</a:t>
            </a:r>
            <a:endParaRPr/>
          </a:p>
        </p:txBody>
      </p:sp>
      <p:pic>
        <p:nvPicPr>
          <p:cNvPr descr="Project Jupyter | Try Jupyter" id="565" name="Google Shape;565;p14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719145" y="3890935"/>
            <a:ext cx="687970" cy="361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tLab and Azure: A Match Made in Performance Heaven" id="566" name="Google Shape;566;p1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8091083" y="4268265"/>
            <a:ext cx="573550" cy="321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Studio Logo Usage Guidelines - RStudio" id="567" name="Google Shape;567;p14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8377858" y="3983602"/>
            <a:ext cx="548626" cy="19268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4"/>
          <p:cNvSpPr/>
          <p:nvPr/>
        </p:nvSpPr>
        <p:spPr>
          <a:xfrm>
            <a:off x="7669837" y="2523484"/>
            <a:ext cx="1351580" cy="2171281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6"/>
          <p:cNvSpPr txBox="1"/>
          <p:nvPr>
            <p:ph type="title"/>
          </p:nvPr>
        </p:nvSpPr>
        <p:spPr>
          <a:xfrm>
            <a:off x="298376" y="276144"/>
            <a:ext cx="862357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2400"/>
              <a:buFont typeface="Arial"/>
              <a:buNone/>
            </a:pPr>
            <a:r>
              <a:rPr lang="en-US" sz="2400"/>
              <a:t>Case Study: Leading Genomics Research Institute (TGen)</a:t>
            </a:r>
            <a:endParaRPr/>
          </a:p>
        </p:txBody>
      </p:sp>
      <p:sp>
        <p:nvSpPr>
          <p:cNvPr id="574" name="Google Shape;574;p16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1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6"/>
          <p:cNvSpPr txBox="1"/>
          <p:nvPr/>
        </p:nvSpPr>
        <p:spPr>
          <a:xfrm>
            <a:off x="221455" y="992747"/>
            <a:ext cx="4021841" cy="3497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501(c)(3) research institution focused on accelerating genetic research was struggling to      cost-effectively run Nextflow on AWS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sz="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Pain Points: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Huge # of worker nodes, &gt; 20K+ VMs per workflow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~75% failure rate using when using Spot EC2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Machine Cloud on AWS</a:t>
            </a:r>
            <a:endParaRPr/>
          </a:p>
        </p:txBody>
      </p:sp>
      <p:pic>
        <p:nvPicPr>
          <p:cNvPr descr="Surf with solid fill" id="576" name="Google Shape;5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134" y="3785932"/>
            <a:ext cx="645697" cy="645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fe ring with solid fill" id="577" name="Google Shape;57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3134" y="3178114"/>
            <a:ext cx="645697" cy="645697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16"/>
          <p:cNvSpPr txBox="1"/>
          <p:nvPr/>
        </p:nvSpPr>
        <p:spPr>
          <a:xfrm>
            <a:off x="5154820" y="3272473"/>
            <a:ext cx="24128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SpotSurfer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Spot Protection</a:t>
            </a:r>
            <a:endParaRPr/>
          </a:p>
        </p:txBody>
      </p:sp>
      <p:sp>
        <p:nvSpPr>
          <p:cNvPr id="579" name="Google Shape;579;p16"/>
          <p:cNvSpPr txBox="1"/>
          <p:nvPr/>
        </p:nvSpPr>
        <p:spPr>
          <a:xfrm>
            <a:off x="5154820" y="3884101"/>
            <a:ext cx="2400016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WaveRider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Resource Rightsizing</a:t>
            </a:r>
            <a:endParaRPr/>
          </a:p>
        </p:txBody>
      </p:sp>
      <p:sp>
        <p:nvSpPr>
          <p:cNvPr id="580" name="Google Shape;580;p16"/>
          <p:cNvSpPr txBox="1"/>
          <p:nvPr/>
        </p:nvSpPr>
        <p:spPr>
          <a:xfrm>
            <a:off x="886590" y="4601452"/>
            <a:ext cx="8035366" cy="2000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Current implementation supports scaling to 1,000 concurrent worker nodes per Memory Machine Op Center, larger solutions can be supported via multiple Memory Machine Op Centers.</a:t>
            </a:r>
            <a:endParaRPr/>
          </a:p>
        </p:txBody>
      </p:sp>
      <p:sp>
        <p:nvSpPr>
          <p:cNvPr id="581" name="Google Shape;581;p16"/>
          <p:cNvSpPr txBox="1"/>
          <p:nvPr/>
        </p:nvSpPr>
        <p:spPr>
          <a:xfrm>
            <a:off x="4243296" y="992747"/>
            <a:ext cx="4950321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1E60A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70% EC2 savings 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8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rgbClr val="1E60AE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1E60AE"/>
                </a:solidFill>
                <a:latin typeface="Arial"/>
                <a:ea typeface="Arial"/>
                <a:cs typeface="Arial"/>
                <a:sym typeface="Arial"/>
              </a:rPr>
              <a:t>Reduced Failure Rate to Zero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1E60A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rgbClr val="1E60AE"/>
              </a:buClr>
              <a:buSzPts val="1600"/>
              <a:buFont typeface="Arial"/>
              <a:buNone/>
            </a:pPr>
            <a:r>
              <a:rPr b="1" lang="en-US" sz="1600">
                <a:solidFill>
                  <a:srgbClr val="1E60AE"/>
                </a:solidFill>
                <a:latin typeface="Arial"/>
                <a:ea typeface="Arial"/>
                <a:cs typeface="Arial"/>
                <a:sym typeface="Arial"/>
              </a:rPr>
              <a:t>Real-time automated EC2 optimization</a:t>
            </a:r>
            <a:r>
              <a:rPr b="1" lang="en-US" sz="1800">
                <a:solidFill>
                  <a:srgbClr val="1E60AE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1E60A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8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2" name="Google Shape;582;p16"/>
          <p:cNvCxnSpPr/>
          <p:nvPr/>
        </p:nvCxnSpPr>
        <p:spPr>
          <a:xfrm>
            <a:off x="4247829" y="1049715"/>
            <a:ext cx="0" cy="3437446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16"/>
          <p:cNvSpPr/>
          <p:nvPr/>
        </p:nvSpPr>
        <p:spPr>
          <a:xfrm>
            <a:off x="6759396" y="2848605"/>
            <a:ext cx="283883" cy="1532331"/>
          </a:xfrm>
          <a:prstGeom prst="homePlate">
            <a:avLst>
              <a:gd fmla="val 74211" name="adj"/>
            </a:avLst>
          </a:prstGeom>
          <a:solidFill>
            <a:srgbClr val="1E60AE">
              <a:alpha val="7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6"/>
          <p:cNvSpPr txBox="1"/>
          <p:nvPr/>
        </p:nvSpPr>
        <p:spPr>
          <a:xfrm>
            <a:off x="7091415" y="3308744"/>
            <a:ext cx="213680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1E60AE"/>
                </a:solidFill>
                <a:latin typeface="Arial"/>
                <a:ea typeface="Arial"/>
                <a:cs typeface="Arial"/>
                <a:sym typeface="Arial"/>
              </a:rPr>
              <a:t>Memory Machine Differentiators</a:t>
            </a:r>
            <a:endParaRPr/>
          </a:p>
        </p:txBody>
      </p:sp>
      <p:pic>
        <p:nvPicPr>
          <p:cNvPr id="585" name="Google Shape;58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009" y="2738565"/>
            <a:ext cx="3741717" cy="1125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3134" y="2883775"/>
            <a:ext cx="1112213" cy="22314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16"/>
          <p:cNvSpPr txBox="1"/>
          <p:nvPr/>
        </p:nvSpPr>
        <p:spPr>
          <a:xfrm>
            <a:off x="5529477" y="2872643"/>
            <a:ext cx="105616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7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3" name="Google Shape;5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912" y="2353586"/>
            <a:ext cx="6075572" cy="2456203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17"/>
          <p:cNvSpPr txBox="1"/>
          <p:nvPr/>
        </p:nvSpPr>
        <p:spPr>
          <a:xfrm>
            <a:off x="221456" y="992747"/>
            <a:ext cx="2489937" cy="34979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Background:</a:t>
            </a:r>
            <a:endParaRPr b="1"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biotech pioneering the future of genomic medicine with multiple clinical and pre-clinical product pipelines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Pain Points: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Limited IT budget, multiple days to get compute spun up for researchers</a:t>
            </a:r>
            <a:endParaRPr/>
          </a:p>
          <a:p>
            <a:pPr indent="-285750" lvl="0" marL="4000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easy way to refactor pipelines and cost-optimize for running in the cloud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Solution: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Memory Machine Cloud on AWS</a:t>
            </a:r>
            <a:endParaRPr/>
          </a:p>
        </p:txBody>
      </p:sp>
      <p:sp>
        <p:nvSpPr>
          <p:cNvPr id="595" name="Google Shape;595;p17"/>
          <p:cNvSpPr txBox="1"/>
          <p:nvPr/>
        </p:nvSpPr>
        <p:spPr>
          <a:xfrm>
            <a:off x="2756400" y="992747"/>
            <a:ext cx="5781801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Results:</a:t>
            </a: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sz="800">
              <a:solidFill>
                <a:srgbClr val="1E60A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&gt;35% cost savings w/ On-Demand EC2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&gt;80% cost savings w/ Spot EC2</a:t>
            </a:r>
            <a:endParaRPr/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8F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Clr>
                <a:srgbClr val="1E60AE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1E60AE"/>
                </a:solidFill>
                <a:latin typeface="Arial"/>
                <a:ea typeface="Arial"/>
                <a:cs typeface="Arial"/>
                <a:sym typeface="Arial"/>
              </a:rPr>
              <a:t>AWS resource provisioning in seconds vs. days</a:t>
            </a:r>
            <a:endParaRPr b="1" sz="1200">
              <a:solidFill>
                <a:srgbClr val="1E60A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143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8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17"/>
          <p:cNvCxnSpPr/>
          <p:nvPr/>
        </p:nvCxnSpPr>
        <p:spPr>
          <a:xfrm>
            <a:off x="2745041" y="1049715"/>
            <a:ext cx="0" cy="3758294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7" name="Google Shape;597;p17"/>
          <p:cNvSpPr txBox="1"/>
          <p:nvPr>
            <p:ph type="title"/>
          </p:nvPr>
        </p:nvSpPr>
        <p:spPr>
          <a:xfrm>
            <a:off x="297969" y="26370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2400"/>
              <a:buFont typeface="Arial"/>
              <a:buNone/>
            </a:pPr>
            <a:r>
              <a:rPr lang="en-US" sz="2400"/>
              <a:t>Case Study: Leading Genomic Medicines Company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1d263cfda_0_535"/>
          <p:cNvSpPr txBox="1"/>
          <p:nvPr>
            <p:ph type="title"/>
          </p:nvPr>
        </p:nvSpPr>
        <p:spPr>
          <a:xfrm>
            <a:off x="93600" y="81525"/>
            <a:ext cx="8520600" cy="57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Optimizing AWS resources</a:t>
            </a:r>
            <a:endParaRPr/>
          </a:p>
        </p:txBody>
      </p:sp>
      <p:sp>
        <p:nvSpPr>
          <p:cNvPr id="603" name="Google Shape;603;g351d263cfda_0_535"/>
          <p:cNvSpPr txBox="1"/>
          <p:nvPr>
            <p:ph idx="1" type="body"/>
          </p:nvPr>
        </p:nvSpPr>
        <p:spPr>
          <a:xfrm>
            <a:off x="93600" y="825325"/>
            <a:ext cx="8520600" cy="120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Reduce the # of spot attempts under the hood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Error strategy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Retry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Ignore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Tell nextflow to go from spot to ondemand after 1 attempt so that resource consuming tasks can be done via ondemand </a:t>
            </a:r>
            <a:endParaRPr/>
          </a:p>
        </p:txBody>
      </p:sp>
      <p:pic>
        <p:nvPicPr>
          <p:cNvPr id="604" name="Google Shape;604;g351d263cfda_0_5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3" y="2958250"/>
            <a:ext cx="9024874" cy="20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351d263cfda_0_535"/>
          <p:cNvSpPr/>
          <p:nvPr/>
        </p:nvSpPr>
        <p:spPr>
          <a:xfrm>
            <a:off x="3939475" y="4692350"/>
            <a:ext cx="2046000" cy="9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spot instance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6" name="Google Shape;606;g351d263cfda_0_535"/>
          <p:cNvSpPr/>
          <p:nvPr/>
        </p:nvSpPr>
        <p:spPr>
          <a:xfrm>
            <a:off x="7179100" y="4692350"/>
            <a:ext cx="1752000" cy="9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ondemand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rsing and Clinical Research Jobs | Dana-Farber Careers, Boston MA" id="192" name="Google Shape;19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5758" y="1946122"/>
            <a:ext cx="783654" cy="7836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, logo, company name&#10;&#10;Description automatically generated" id="193" name="Google Shape;19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6190" y="2164822"/>
            <a:ext cx="757147" cy="34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"/>
          <p:cNvSpPr txBox="1"/>
          <p:nvPr>
            <p:ph type="title"/>
          </p:nvPr>
        </p:nvSpPr>
        <p:spPr>
          <a:xfrm>
            <a:off x="140924" y="239711"/>
            <a:ext cx="886355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Little bit about MemVerge…</a:t>
            </a:r>
            <a:endParaRPr/>
          </a:p>
        </p:txBody>
      </p:sp>
      <p:sp>
        <p:nvSpPr>
          <p:cNvPr id="195" name="Google Shape;195;p2"/>
          <p:cNvSpPr txBox="1"/>
          <p:nvPr/>
        </p:nvSpPr>
        <p:spPr>
          <a:xfrm>
            <a:off x="3445368" y="1017191"/>
            <a:ext cx="5257823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 is used by genomics customers in four continents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Arial"/>
              <a:buNone/>
            </a:pPr>
            <a:r>
              <a:t/>
            </a:r>
            <a:endParaRPr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Launched Memory Machine </a:t>
            </a: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AWS at re:Invent 2022</a:t>
            </a:r>
            <a:endParaRPr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2"/>
          <p:cNvCxnSpPr/>
          <p:nvPr/>
        </p:nvCxnSpPr>
        <p:spPr>
          <a:xfrm rot="10800000">
            <a:off x="3291052" y="1045648"/>
            <a:ext cx="8405" cy="3547525"/>
          </a:xfrm>
          <a:prstGeom prst="straightConnector1">
            <a:avLst/>
          </a:prstGeom>
          <a:noFill/>
          <a:ln cap="flat" cmpd="sng" w="9525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2"/>
          <p:cNvSpPr txBox="1"/>
          <p:nvPr/>
        </p:nvSpPr>
        <p:spPr>
          <a:xfrm>
            <a:off x="-77374" y="1045648"/>
            <a:ext cx="3391080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Raised ~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$100M of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nvestment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t/>
            </a:r>
            <a:endParaRPr b="1" sz="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Headquarters in San Jose, CA</a:t>
            </a:r>
            <a:endParaRPr/>
          </a:p>
        </p:txBody>
      </p:sp>
      <p:pic>
        <p:nvPicPr>
          <p:cNvPr descr="VMware vSAN - Home | Facebook" id="198" name="Google Shape;19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9042" y="3824693"/>
            <a:ext cx="650587" cy="6505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tremIO logo - הסדנא לידע ציבורי" id="199" name="Google Shape;199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44500" y="3933743"/>
            <a:ext cx="1401702" cy="4205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"/>
          <p:cNvCxnSpPr/>
          <p:nvPr/>
        </p:nvCxnSpPr>
        <p:spPr>
          <a:xfrm>
            <a:off x="3436312" y="3131392"/>
            <a:ext cx="5481086" cy="0"/>
          </a:xfrm>
          <a:prstGeom prst="straightConnector1">
            <a:avLst/>
          </a:prstGeom>
          <a:noFill/>
          <a:ln cap="flat" cmpd="sng" w="9525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1" name="Google Shape;201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920757" y="1994090"/>
            <a:ext cx="307318" cy="35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9613" y="2034061"/>
            <a:ext cx="603624" cy="3174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sco Investments - Relentlessly Changing the World" id="203" name="Google Shape;203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843410" y="2510249"/>
            <a:ext cx="1028656" cy="237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l Capital. Where Great Companies Are Built." id="204" name="Google Shape;204;p2"/>
          <p:cNvPicPr preferRelativeResize="0"/>
          <p:nvPr/>
        </p:nvPicPr>
        <p:blipFill rotWithShape="1">
          <a:blip r:embed="rId10">
            <a:alphaModFix/>
          </a:blip>
          <a:srcRect b="16094" l="14912" r="14381" t="7829"/>
          <a:stretch/>
        </p:blipFill>
        <p:spPr>
          <a:xfrm>
            <a:off x="1116141" y="2004013"/>
            <a:ext cx="553105" cy="3347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205" name="Google Shape;205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773485" y="2654164"/>
            <a:ext cx="557738" cy="4461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me" id="206" name="Google Shape;206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869166" y="2238116"/>
            <a:ext cx="741024" cy="24700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07" name="Google Shape;207;p2"/>
          <p:cNvSpPr txBox="1"/>
          <p:nvPr/>
        </p:nvSpPr>
        <p:spPr>
          <a:xfrm>
            <a:off x="251952" y="3202640"/>
            <a:ext cx="27745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Founders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reat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$B </a:t>
            </a: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roduct lines</a:t>
            </a:r>
            <a:endParaRPr/>
          </a:p>
        </p:txBody>
      </p:sp>
      <p:sp>
        <p:nvSpPr>
          <p:cNvPr id="208" name="Google Shape;208;p2"/>
          <p:cNvSpPr txBox="1"/>
          <p:nvPr/>
        </p:nvSpPr>
        <p:spPr>
          <a:xfrm>
            <a:off x="3625850" y="4813988"/>
            <a:ext cx="165942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MemVerge Confidential</a:t>
            </a:r>
            <a:endParaRPr/>
          </a:p>
        </p:txBody>
      </p:sp>
      <p:sp>
        <p:nvSpPr>
          <p:cNvPr id="209" name="Google Shape;209;p2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寻因生物 Seekgene" id="210" name="Google Shape;210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289452" y="2719521"/>
            <a:ext cx="801817" cy="2863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ZPC" id="211" name="Google Shape;211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947440" y="1722954"/>
            <a:ext cx="1002386" cy="357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241023" y="2654164"/>
            <a:ext cx="446190" cy="446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04387" y="2438366"/>
            <a:ext cx="1120895" cy="47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316711" y="1986404"/>
            <a:ext cx="949347" cy="398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DI Biological Laboratory" id="215" name="Google Shape;215;p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036364" y="1767568"/>
            <a:ext cx="1213561" cy="186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aitology" id="216" name="Google Shape;216;p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11267" y="1783596"/>
            <a:ext cx="849298" cy="224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uanced Health" id="217" name="Google Shape;217;p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4985287" y="2217381"/>
            <a:ext cx="729178" cy="2497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generative Bio" id="218" name="Google Shape;218;p2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5406325" y="2717769"/>
            <a:ext cx="766762" cy="273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D (company) - Wikipedia" id="219" name="Google Shape;219;p2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552354" y="2762906"/>
            <a:ext cx="592872" cy="2287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NKo-innate Pty Ltd | LinkedIn" id="220" name="Google Shape;220;p2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4380999" y="1634494"/>
            <a:ext cx="508035" cy="508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nford University logo and symbol, meaning, history, PNG, brand" id="221" name="Google Shape;221;p2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7596770" y="2053750"/>
            <a:ext cx="909443" cy="5114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white sign&#10;&#10;Description automatically generated with medium confidence" id="222" name="Google Shape;222;p2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6512589" y="3865473"/>
            <a:ext cx="628861" cy="707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red and white sign&#10;&#10;Description automatically generated with medium confidence" id="223" name="Google Shape;223;p2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5813008" y="3862388"/>
            <a:ext cx="628861" cy="707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and white sign&#10;&#10;Description automatically generated with low confidence" id="224" name="Google Shape;224;p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387621" y="3844448"/>
            <a:ext cx="626191" cy="725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3738157" y="1641328"/>
            <a:ext cx="496107" cy="496107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"/>
          <p:cNvSpPr txBox="1"/>
          <p:nvPr/>
        </p:nvSpPr>
        <p:spPr>
          <a:xfrm>
            <a:off x="3445368" y="3252397"/>
            <a:ext cx="524007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Award winning solution helps automate &amp; lower the cost of running genomics workloads on AWS</a:t>
            </a:r>
            <a:endParaRPr/>
          </a:p>
        </p:txBody>
      </p:sp>
      <p:pic>
        <p:nvPicPr>
          <p:cNvPr id="227" name="Google Shape;227;p2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893261" y="2678864"/>
            <a:ext cx="403427" cy="4034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2"/>
          <p:cNvCxnSpPr/>
          <p:nvPr/>
        </p:nvCxnSpPr>
        <p:spPr>
          <a:xfrm>
            <a:off x="56516" y="3139567"/>
            <a:ext cx="3129814" cy="0"/>
          </a:xfrm>
          <a:prstGeom prst="straightConnector1">
            <a:avLst/>
          </a:prstGeom>
          <a:noFill/>
          <a:ln cap="flat" cmpd="sng" w="9525">
            <a:solidFill>
              <a:srgbClr val="75707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2"/>
          <p:cNvSpPr txBox="1"/>
          <p:nvPr/>
        </p:nvSpPr>
        <p:spPr>
          <a:xfrm>
            <a:off x="4955148" y="3865473"/>
            <a:ext cx="9042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Europe</a:t>
            </a:r>
            <a:endParaRPr/>
          </a:p>
        </p:txBody>
      </p:sp>
      <p:sp>
        <p:nvSpPr>
          <p:cNvPr id="230" name="Google Shape;230;p2"/>
          <p:cNvSpPr txBox="1"/>
          <p:nvPr/>
        </p:nvSpPr>
        <p:spPr>
          <a:xfrm>
            <a:off x="7029762" y="3872616"/>
            <a:ext cx="9042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1d263cfda_0_529"/>
          <p:cNvSpPr txBox="1"/>
          <p:nvPr>
            <p:ph type="title"/>
          </p:nvPr>
        </p:nvSpPr>
        <p:spPr>
          <a:xfrm>
            <a:off x="283675" y="2462175"/>
            <a:ext cx="4045200" cy="1509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pipelines at scale while optimizing resources</a:t>
            </a:r>
            <a:endParaRPr/>
          </a:p>
        </p:txBody>
      </p:sp>
      <p:sp>
        <p:nvSpPr>
          <p:cNvPr id="236" name="Google Shape;236;g351d263cfda_0_5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2400"/>
              <a:t>Running multiple pipelines at scale, given lots of sequence samples and limited resources can be a bottleneck for R&amp;D. </a:t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Have you used EC2 Spot instances?</a:t>
            </a:r>
            <a:endParaRPr/>
          </a:p>
        </p:txBody>
      </p:sp>
      <p:sp>
        <p:nvSpPr>
          <p:cNvPr id="242" name="Google Shape;242;p3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black door with a white light shining through it&#10;&#10;Description automatically generated" id="243" name="Google Shape;24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27380"/>
            <a:ext cx="91440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"/>
          <p:cNvSpPr txBox="1"/>
          <p:nvPr/>
        </p:nvSpPr>
        <p:spPr>
          <a:xfrm>
            <a:off x="1058032" y="2129257"/>
            <a:ext cx="1980589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Customers have saved over $8B</a:t>
            </a:r>
            <a:endParaRPr/>
          </a:p>
        </p:txBody>
      </p:sp>
      <p:sp>
        <p:nvSpPr>
          <p:cNvPr id="245" name="Google Shape;245;p3"/>
          <p:cNvSpPr txBox="1"/>
          <p:nvPr/>
        </p:nvSpPr>
        <p:spPr>
          <a:xfrm>
            <a:off x="6105381" y="2129257"/>
            <a:ext cx="26009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EC2 Spot prices can be 50-80% less vs. On-Demand</a:t>
            </a:r>
            <a:endParaRPr/>
          </a:p>
        </p:txBody>
      </p:sp>
      <p:sp>
        <p:nvSpPr>
          <p:cNvPr id="246" name="Google Shape;246;p3"/>
          <p:cNvSpPr txBox="1"/>
          <p:nvPr/>
        </p:nvSpPr>
        <p:spPr>
          <a:xfrm>
            <a:off x="437677" y="1159760"/>
            <a:ext cx="83575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First the benefits…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Spot instances introduce unpredictability</a:t>
            </a:r>
            <a:endParaRPr/>
          </a:p>
        </p:txBody>
      </p:sp>
      <p:sp>
        <p:nvSpPr>
          <p:cNvPr id="252" name="Google Shape;252;p4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person holding a sign&#10;&#10;Description automatically generated" id="253" name="Google Shape;25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8902" y="994044"/>
            <a:ext cx="3771014" cy="378046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"/>
          <p:cNvSpPr txBox="1"/>
          <p:nvPr/>
        </p:nvSpPr>
        <p:spPr>
          <a:xfrm>
            <a:off x="167340" y="1835888"/>
            <a:ext cx="22381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Costs can end up being higher than just running with on-demand instances</a:t>
            </a:r>
            <a:endParaRPr/>
          </a:p>
        </p:txBody>
      </p:sp>
      <p:sp>
        <p:nvSpPr>
          <p:cNvPr id="255" name="Google Shape;255;p4"/>
          <p:cNvSpPr txBox="1"/>
          <p:nvPr/>
        </p:nvSpPr>
        <p:spPr>
          <a:xfrm>
            <a:off x="6538259" y="1833086"/>
            <a:ext cx="225700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Runtimes can be much longer when jobs are interrupted, 2-minute warning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1d263cfda_0_522"/>
          <p:cNvSpPr txBox="1"/>
          <p:nvPr>
            <p:ph type="title"/>
          </p:nvPr>
        </p:nvSpPr>
        <p:spPr>
          <a:xfrm>
            <a:off x="139951" y="82846"/>
            <a:ext cx="84969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ct val="100000"/>
              <a:buFont typeface="Arial"/>
              <a:buNone/>
            </a:pPr>
            <a:r>
              <a:rPr lang="en-US"/>
              <a:t>Pain Point: Spot reclamations &amp; long runtimes</a:t>
            </a:r>
            <a:endParaRPr/>
          </a:p>
        </p:txBody>
      </p:sp>
      <p:sp>
        <p:nvSpPr>
          <p:cNvPr id="261" name="Google Shape;261;g351d263cfda_0_522"/>
          <p:cNvSpPr txBox="1"/>
          <p:nvPr>
            <p:ph idx="12" type="sldNum"/>
          </p:nvPr>
        </p:nvSpPr>
        <p:spPr>
          <a:xfrm>
            <a:off x="8538201" y="4808009"/>
            <a:ext cx="38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g351d263cfda_0_522"/>
          <p:cNvSpPr txBox="1"/>
          <p:nvPr/>
        </p:nvSpPr>
        <p:spPr>
          <a:xfrm>
            <a:off x="139950" y="655650"/>
            <a:ext cx="79713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Use case example:</a:t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Molecular diagnostics startup working on cell free mRNA assay for </a:t>
            </a:r>
            <a:r>
              <a:rPr b="1" lang="en-US">
                <a:solidFill>
                  <a:schemeClr val="dk1"/>
                </a:solidFill>
              </a:rPr>
              <a:t>Alzheimer's</a:t>
            </a:r>
            <a:r>
              <a:rPr b="1" lang="en-US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running nf-core rnaseq pipeline on samples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need fast </a:t>
            </a:r>
            <a:r>
              <a:rPr lang="en-US">
                <a:solidFill>
                  <a:schemeClr val="dk1"/>
                </a:solidFill>
              </a:rPr>
              <a:t>turnaround</a:t>
            </a:r>
            <a:r>
              <a:rPr lang="en-US">
                <a:solidFill>
                  <a:schemeClr val="dk1"/>
                </a:solidFill>
              </a:rPr>
              <a:t> times for bioinformatics analysis + results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analysis informs further iterations of assay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without results, subsequent experiments are delayed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pipeline runs monitored on Seqera, spot reclamations led to increased runtimes 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US">
                <a:solidFill>
                  <a:schemeClr val="dk1"/>
                </a:solidFill>
              </a:rPr>
              <a:t>hybrid strategy of switching to OnDemand (Nextflow config) reduced failures. </a:t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cost &amp; time optimization was key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3" name="Google Shape;263;g351d263cfda_0_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00" y="3400825"/>
            <a:ext cx="7278401" cy="13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51d263cfda_0_522"/>
          <p:cNvSpPr/>
          <p:nvPr/>
        </p:nvSpPr>
        <p:spPr>
          <a:xfrm>
            <a:off x="3323775" y="4511275"/>
            <a:ext cx="1925400" cy="9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spot instance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5" name="Google Shape;265;g351d263cfda_0_522"/>
          <p:cNvSpPr/>
          <p:nvPr/>
        </p:nvSpPr>
        <p:spPr>
          <a:xfrm>
            <a:off x="5932825" y="4511275"/>
            <a:ext cx="1418100" cy="90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Proxima Nova"/>
                <a:ea typeface="Proxima Nova"/>
                <a:cs typeface="Proxima Nova"/>
                <a:sym typeface="Proxima Nova"/>
              </a:rPr>
              <a:t>ondemand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1d263cfda_0_2"/>
          <p:cNvSpPr txBox="1"/>
          <p:nvPr>
            <p:ph type="title"/>
          </p:nvPr>
        </p:nvSpPr>
        <p:spPr>
          <a:xfrm>
            <a:off x="298376" y="296696"/>
            <a:ext cx="84969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Pain Point: Cloud Costs</a:t>
            </a:r>
            <a:endParaRPr/>
          </a:p>
        </p:txBody>
      </p:sp>
      <p:sp>
        <p:nvSpPr>
          <p:cNvPr id="272" name="Google Shape;272;g351d263cfda_0_2"/>
          <p:cNvSpPr txBox="1"/>
          <p:nvPr>
            <p:ph idx="12" type="sldNum"/>
          </p:nvPr>
        </p:nvSpPr>
        <p:spPr>
          <a:xfrm>
            <a:off x="8538201" y="4808009"/>
            <a:ext cx="383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g351d263cfda_0_2"/>
          <p:cNvSpPr txBox="1"/>
          <p:nvPr/>
        </p:nvSpPr>
        <p:spPr>
          <a:xfrm>
            <a:off x="449412" y="2937210"/>
            <a:ext cx="4026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On-Demand		$$$ 	no commitment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Reserved Instances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$$ 	long term commit</a:t>
            </a:r>
            <a:endParaRPr sz="1400" strike="sng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strike="sng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Cloud Savings Plans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$$ 	long term commit</a:t>
            </a:r>
            <a:endParaRPr sz="1400" strike="sng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Spot Instances		$?	no commitment</a:t>
            </a:r>
            <a:endParaRPr/>
          </a:p>
        </p:txBody>
      </p:sp>
      <p:sp>
        <p:nvSpPr>
          <p:cNvPr id="274" name="Google Shape;274;g351d263cfda_0_2"/>
          <p:cNvSpPr/>
          <p:nvPr/>
        </p:nvSpPr>
        <p:spPr>
          <a:xfrm>
            <a:off x="405504" y="2859516"/>
            <a:ext cx="4070100" cy="1571700"/>
          </a:xfrm>
          <a:prstGeom prst="rect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g351d263cfda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7873" y="1877961"/>
            <a:ext cx="3945465" cy="255336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351d263cfda_0_2"/>
          <p:cNvSpPr txBox="1"/>
          <p:nvPr/>
        </p:nvSpPr>
        <p:spPr>
          <a:xfrm>
            <a:off x="4900706" y="1176327"/>
            <a:ext cx="3690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“Savings vs. On-Demand vs. Interruption Frequency”</a:t>
            </a:r>
            <a:endParaRPr/>
          </a:p>
        </p:txBody>
      </p:sp>
      <p:sp>
        <p:nvSpPr>
          <p:cNvPr id="277" name="Google Shape;277;g351d263cfda_0_2"/>
          <p:cNvSpPr txBox="1"/>
          <p:nvPr/>
        </p:nvSpPr>
        <p:spPr>
          <a:xfrm>
            <a:off x="502025" y="1176327"/>
            <a:ext cx="4070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“Stuck between a rock and a hard place”</a:t>
            </a:r>
            <a:endParaRPr/>
          </a:p>
        </p:txBody>
      </p:sp>
      <p:pic>
        <p:nvPicPr>
          <p:cNvPr descr="A cartoon of a person standing between two large servers&#10;&#10;Description automatically generated" id="278" name="Google Shape;278;g351d263cfda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8061" y="1641493"/>
            <a:ext cx="1088768" cy="108876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51d263cfda_0_2"/>
          <p:cNvSpPr/>
          <p:nvPr/>
        </p:nvSpPr>
        <p:spPr>
          <a:xfrm>
            <a:off x="4797873" y="1887714"/>
            <a:ext cx="3945600" cy="398400"/>
          </a:xfrm>
          <a:prstGeom prst="rect">
            <a:avLst/>
          </a:prstGeom>
          <a:noFill/>
          <a:ln cap="flat" cmpd="sng" w="9525">
            <a:solidFill>
              <a:srgbClr val="FF9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"/>
          <p:cNvSpPr txBox="1"/>
          <p:nvPr>
            <p:ph type="title"/>
          </p:nvPr>
        </p:nvSpPr>
        <p:spPr>
          <a:xfrm>
            <a:off x="298376" y="296696"/>
            <a:ext cx="8496889" cy="753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60AD"/>
              </a:buClr>
              <a:buSzPts val="3200"/>
              <a:buFont typeface="Arial"/>
              <a:buNone/>
            </a:pPr>
            <a:r>
              <a:rPr lang="en-US"/>
              <a:t>We make running on Spot simple…and…</a:t>
            </a:r>
            <a:endParaRPr/>
          </a:p>
        </p:txBody>
      </p:sp>
      <p:sp>
        <p:nvSpPr>
          <p:cNvPr id="285" name="Google Shape;285;p5"/>
          <p:cNvSpPr txBox="1"/>
          <p:nvPr>
            <p:ph idx="12" type="sldNum"/>
          </p:nvPr>
        </p:nvSpPr>
        <p:spPr>
          <a:xfrm>
            <a:off x="8538201" y="4808009"/>
            <a:ext cx="38375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Google Shape;28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009" y="1007677"/>
            <a:ext cx="8123275" cy="357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emVerge">
  <a:themeElements>
    <a:clrScheme name="Custom 3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6DB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2019-10-28T20:11:41Z</dcterms:created>
  <dc:creator>Bill Katz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0x010100670DAAD6F16A894997750442E77B64D6</vt:lpwstr>
  </property>
</Properties>
</file>